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08" r:id="rId3"/>
    <p:sldId id="305" r:id="rId4"/>
    <p:sldId id="310" r:id="rId5"/>
    <p:sldId id="288" r:id="rId6"/>
    <p:sldId id="262" r:id="rId7"/>
    <p:sldId id="361" r:id="rId8"/>
    <p:sldId id="353" r:id="rId9"/>
    <p:sldId id="355" r:id="rId10"/>
    <p:sldId id="356" r:id="rId11"/>
    <p:sldId id="311" r:id="rId12"/>
    <p:sldId id="359" r:id="rId13"/>
    <p:sldId id="365" r:id="rId14"/>
    <p:sldId id="363" r:id="rId15"/>
    <p:sldId id="279" r:id="rId16"/>
  </p:sldIdLst>
  <p:sldSz cx="9144000" cy="5143500" type="screen16x9"/>
  <p:notesSz cx="68199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000000"/>
    <a:srgbClr val="004173"/>
    <a:srgbClr val="E15A00"/>
    <a:srgbClr val="003E75"/>
    <a:srgbClr val="14A4A0"/>
    <a:srgbClr val="C1E7E6"/>
    <a:srgbClr val="1D9B86"/>
    <a:srgbClr val="006666"/>
    <a:srgbClr val="014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660"/>
  </p:normalViewPr>
  <p:slideViewPr>
    <p:cSldViewPr>
      <p:cViewPr varScale="1">
        <p:scale>
          <a:sx n="152" d="100"/>
          <a:sy n="152" d="100"/>
        </p:scale>
        <p:origin x="246" y="132"/>
      </p:cViewPr>
      <p:guideLst>
        <p:guide orient="horz" pos="1620"/>
        <p:guide pos="29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5C75E-0001-4BD7-A94A-7B49D26AC1C6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273C8-684A-46C9-A84B-770B9C097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1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6033" cy="497126"/>
          </a:xfrm>
          <a:prstGeom prst="rect">
            <a:avLst/>
          </a:prstGeom>
        </p:spPr>
        <p:txBody>
          <a:bodyPr vert="horz" lIns="91576" tIns="45788" rIns="91576" bIns="457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2276" y="0"/>
            <a:ext cx="2956033" cy="497126"/>
          </a:xfrm>
          <a:prstGeom prst="rect">
            <a:avLst/>
          </a:prstGeom>
        </p:spPr>
        <p:txBody>
          <a:bodyPr vert="horz" lIns="91576" tIns="45788" rIns="91576" bIns="45788" rtlCol="0"/>
          <a:lstStyle>
            <a:lvl1pPr algn="r">
              <a:defRPr sz="1200"/>
            </a:lvl1pPr>
          </a:lstStyle>
          <a:p>
            <a:fld id="{C1B0C60D-6411-425C-A89E-571379606A7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6" tIns="45788" rIns="91576" bIns="457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673" y="4779081"/>
            <a:ext cx="5456557" cy="3910300"/>
          </a:xfrm>
          <a:prstGeom prst="rect">
            <a:avLst/>
          </a:prstGeom>
        </p:spPr>
        <p:txBody>
          <a:bodyPr vert="horz" lIns="91576" tIns="45788" rIns="91576" bIns="457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4274"/>
            <a:ext cx="2956033" cy="497126"/>
          </a:xfrm>
          <a:prstGeom prst="rect">
            <a:avLst/>
          </a:prstGeom>
        </p:spPr>
        <p:txBody>
          <a:bodyPr vert="horz" lIns="91576" tIns="45788" rIns="91576" bIns="457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2276" y="9434274"/>
            <a:ext cx="2956033" cy="497126"/>
          </a:xfrm>
          <a:prstGeom prst="rect">
            <a:avLst/>
          </a:prstGeom>
        </p:spPr>
        <p:txBody>
          <a:bodyPr vert="horz" lIns="91576" tIns="45788" rIns="91576" bIns="45788" rtlCol="0" anchor="b"/>
          <a:lstStyle>
            <a:lvl1pPr algn="r">
              <a:defRPr sz="1200"/>
            </a:lvl1pPr>
          </a:lstStyle>
          <a:p>
            <a:fld id="{5E13772E-8EFD-4058-A177-05B66EA52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6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3772E-8EFD-4058-A177-05B66EA52EA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07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145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3F7A-E097-441B-8198-5F2991CA5F94}" type="datetime1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CFDC-B7F9-4536-9DCC-3830D200546B}" type="datetime1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7C2C-57D9-4C86-ABF0-B4CCDB365081}" type="datetime1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A4A1-3E58-4CB7-8D5B-2CC9BB229494}" type="datetime1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340C-9D93-4347-9F74-5F3D4DE1D89C}" type="datetime1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52DC-E011-41D3-AE0F-6A5E63CA4B5E}" type="datetime1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17E2-08CC-4910-BCF3-EB5F919BA0B6}" type="datetime1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78EB-1131-43C8-B3AF-E9E6248B293D}" type="datetime1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53EE-A9C8-43CF-8015-B6ADEE6FBC47}" type="datetime1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CE0E-FF56-46DA-8F0D-0EAA8C05207B}" type="datetime1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22EC-4CF5-4B77-B73D-4EB3D4B33C0B}" type="datetime1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50334-054B-4D42-826D-8E70E0C2932C}" type="datetime1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2.png"/><Relationship Id="rId21" Type="http://schemas.openxmlformats.org/officeDocument/2006/relationships/image" Target="../media/image27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2.jpe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4.png"/><Relationship Id="rId1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53.png"/><Relationship Id="rId17" Type="http://schemas.openxmlformats.org/officeDocument/2006/relationships/image" Target="../media/image56.png"/><Relationship Id="rId2" Type="http://schemas.openxmlformats.org/officeDocument/2006/relationships/image" Target="../media/image32.jpeg"/><Relationship Id="rId16" Type="http://schemas.openxmlformats.org/officeDocument/2006/relationships/image" Target="../media/image55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5" Type="http://schemas.openxmlformats.org/officeDocument/2006/relationships/image" Target="../media/image40.png"/><Relationship Id="rId10" Type="http://schemas.openxmlformats.org/officeDocument/2006/relationships/image" Target="../media/image51.png"/><Relationship Id="rId19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32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09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5772" y="2787774"/>
            <a:ext cx="465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0070C0"/>
                </a:solidFill>
              </a:rPr>
              <a:t>Республиканское унитарное предприятие электросвязи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68" y="1281031"/>
            <a:ext cx="2030760" cy="100268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5330" y="2309539"/>
            <a:ext cx="567055" cy="5238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5 G</a:t>
            </a:r>
          </a:p>
        </p:txBody>
      </p:sp>
      <p:sp>
        <p:nvSpPr>
          <p:cNvPr id="133" name="Прямоугольник 2083"/>
          <p:cNvSpPr>
            <a:spLocks noChangeArrowheads="1"/>
          </p:cNvSpPr>
          <p:nvPr/>
        </p:nvSpPr>
        <p:spPr bwMode="auto">
          <a:xfrm rot="2407830">
            <a:off x="2715170" y="1481009"/>
            <a:ext cx="524684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ru-RU" sz="675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42" name="Прямоугольник 2083"/>
          <p:cNvSpPr>
            <a:spLocks noChangeArrowheads="1"/>
          </p:cNvSpPr>
          <p:nvPr/>
        </p:nvSpPr>
        <p:spPr bwMode="auto">
          <a:xfrm>
            <a:off x="5216525" y="1553845"/>
            <a:ext cx="1305560" cy="41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100" b="1" dirty="0">
                <a:solidFill>
                  <a:schemeClr val="bg1"/>
                </a:solidFill>
              </a:rPr>
              <a:t>LTE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36325" y="182427"/>
            <a:ext cx="306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  <a:latin typeface="Calibri" panose="020F0502020204030204"/>
              </a:rPr>
              <a:t>Организация сетей связи 5</a:t>
            </a:r>
            <a:r>
              <a:rPr lang="en-US" b="1" dirty="0">
                <a:solidFill>
                  <a:srgbClr val="1F497D"/>
                </a:solidFill>
                <a:latin typeface="Calibri" panose="020F0502020204030204"/>
              </a:rPr>
              <a:t>G</a:t>
            </a:r>
            <a:r>
              <a:rPr lang="ru-RU" b="1" dirty="0">
                <a:solidFill>
                  <a:srgbClr val="1F497D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9" name="Прямоугольник 2083"/>
          <p:cNvSpPr>
            <a:spLocks noChangeArrowheads="1"/>
          </p:cNvSpPr>
          <p:nvPr/>
        </p:nvSpPr>
        <p:spPr bwMode="auto">
          <a:xfrm rot="2407830">
            <a:off x="2715170" y="1481009"/>
            <a:ext cx="524684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ru-RU" sz="675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0" name="Прямоугольник 2083"/>
          <p:cNvSpPr>
            <a:spLocks noChangeArrowheads="1"/>
          </p:cNvSpPr>
          <p:nvPr/>
        </p:nvSpPr>
        <p:spPr bwMode="auto">
          <a:xfrm>
            <a:off x="5216525" y="1553845"/>
            <a:ext cx="1305560" cy="41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100" b="1" dirty="0">
                <a:solidFill>
                  <a:schemeClr val="bg1"/>
                </a:solidFill>
              </a:rPr>
              <a:t>LTE</a:t>
            </a: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3236122" y="3633480"/>
            <a:ext cx="1559465" cy="6544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575" tIns="28575" rIns="28575" bIns="28575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dirty="0"/>
              <a:t>Необходимы мероприятия по (требуется замена 85 передатчиков)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834" y="1202261"/>
            <a:ext cx="1361490" cy="959321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 flipV="1">
            <a:off x="6557135" y="1726763"/>
            <a:ext cx="931169" cy="13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039472" y="1714958"/>
            <a:ext cx="912158" cy="11805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6749" y="1005266"/>
            <a:ext cx="1272359" cy="1157270"/>
          </a:xfrm>
          <a:prstGeom prst="rect">
            <a:avLst/>
          </a:prstGeom>
        </p:spPr>
      </p:pic>
      <p:pic>
        <p:nvPicPr>
          <p:cNvPr id="2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43" y="1174489"/>
            <a:ext cx="1032914" cy="10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8"/>
          <p:cNvSpPr>
            <a:spLocks noChangeArrowheads="1"/>
          </p:cNvSpPr>
          <p:nvPr/>
        </p:nvSpPr>
        <p:spPr bwMode="auto">
          <a:xfrm>
            <a:off x="2578231" y="3522220"/>
            <a:ext cx="199376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defTabSz="1066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6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6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6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6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altLang="ru-RU" sz="900" dirty="0"/>
              <a:t>Места с низкой плотностью населения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altLang="ru-RU" sz="900" dirty="0"/>
              <a:t>Покрытие больших территорий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altLang="ru-RU" sz="900" dirty="0"/>
              <a:t>Интернет вещей (</a:t>
            </a:r>
            <a:r>
              <a:rPr lang="en-US" altLang="ru-RU" sz="900" dirty="0"/>
              <a:t>NB-</a:t>
            </a:r>
            <a:r>
              <a:rPr lang="en-US" altLang="ru-RU" sz="900" dirty="0" err="1"/>
              <a:t>IoT</a:t>
            </a:r>
            <a:r>
              <a:rPr lang="ru-RU" altLang="ru-RU" sz="900" dirty="0"/>
              <a:t>)</a:t>
            </a:r>
          </a:p>
        </p:txBody>
      </p:sp>
      <p:sp>
        <p:nvSpPr>
          <p:cNvPr id="31" name="Прямоугольник 32"/>
          <p:cNvSpPr>
            <a:spLocks noChangeArrowheads="1"/>
          </p:cNvSpPr>
          <p:nvPr/>
        </p:nvSpPr>
        <p:spPr bwMode="auto">
          <a:xfrm>
            <a:off x="5071358" y="3507488"/>
            <a:ext cx="1892424" cy="115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defTabSz="1066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6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6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6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6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altLang="ru-RU" sz="900" dirty="0"/>
              <a:t>Высокая плотность населения</a:t>
            </a:r>
            <a:endParaRPr lang="en-US" altLang="ru-RU" sz="9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altLang="ru-RU" sz="900" dirty="0"/>
              <a:t>Областные города и районные центры</a:t>
            </a:r>
            <a:endParaRPr lang="en-GB" altLang="ru-RU" sz="9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altLang="ru-RU" sz="900" dirty="0"/>
              <a:t>Интернет вещей (</a:t>
            </a:r>
            <a:r>
              <a:rPr lang="en-US" altLang="ru-RU" sz="900" dirty="0"/>
              <a:t>NB-</a:t>
            </a:r>
            <a:r>
              <a:rPr lang="en-US" altLang="ru-RU" sz="900" dirty="0" err="1"/>
              <a:t>IoT</a:t>
            </a:r>
            <a:r>
              <a:rPr lang="ru-RU" altLang="ru-RU" sz="900" dirty="0"/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GB" altLang="ru-RU" sz="9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ru-RU" altLang="ru-RU" sz="900" dirty="0"/>
          </a:p>
        </p:txBody>
      </p:sp>
      <p:sp>
        <p:nvSpPr>
          <p:cNvPr id="43" name="Прямоугольник 33"/>
          <p:cNvSpPr>
            <a:spLocks noChangeArrowheads="1"/>
          </p:cNvSpPr>
          <p:nvPr/>
        </p:nvSpPr>
        <p:spPr bwMode="auto">
          <a:xfrm>
            <a:off x="7301057" y="3482013"/>
            <a:ext cx="1788422" cy="145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defTabSz="1066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6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6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6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6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altLang="ru-RU" sz="900" dirty="0"/>
              <a:t>Квартиры пользователей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altLang="ru-RU" sz="900" dirty="0"/>
              <a:t>Беспроводная сеть для пользовательских устройств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altLang="ru-RU" sz="900" dirty="0"/>
              <a:t>И</a:t>
            </a:r>
            <a:r>
              <a:rPr lang="ru-RU" altLang="ru-RU" sz="900" dirty="0" smtClean="0"/>
              <a:t>нтеграция </a:t>
            </a:r>
            <a:r>
              <a:rPr lang="ru-RU" altLang="ru-RU" sz="900" dirty="0" err="1"/>
              <a:t>радиомодуля</a:t>
            </a:r>
            <a:r>
              <a:rPr lang="ru-RU" altLang="ru-RU" sz="900" dirty="0"/>
              <a:t> в </a:t>
            </a:r>
            <a:r>
              <a:rPr lang="en-US" altLang="ru-RU" sz="900" dirty="0"/>
              <a:t>PON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altLang="ru-RU" sz="900" dirty="0"/>
              <a:t>Интернет вещей (</a:t>
            </a:r>
            <a:r>
              <a:rPr lang="en-US" altLang="ru-RU" sz="900" dirty="0"/>
              <a:t>NB-</a:t>
            </a:r>
            <a:r>
              <a:rPr lang="en-US" altLang="ru-RU" sz="900" dirty="0" err="1"/>
              <a:t>IoT</a:t>
            </a:r>
            <a:r>
              <a:rPr lang="ru-RU" altLang="ru-RU" sz="900" dirty="0"/>
              <a:t>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F0"/>
              </a:buClr>
              <a:buNone/>
            </a:pPr>
            <a:endParaRPr lang="en-US" altLang="ru-RU" sz="9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ru-RU" altLang="ru-RU" sz="900" dirty="0"/>
          </a:p>
        </p:txBody>
      </p:sp>
      <p:sp>
        <p:nvSpPr>
          <p:cNvPr id="45" name="TextBox 44"/>
          <p:cNvSpPr txBox="1"/>
          <p:nvPr/>
        </p:nvSpPr>
        <p:spPr>
          <a:xfrm>
            <a:off x="2594418" y="2614123"/>
            <a:ext cx="159232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Сельская местность</a:t>
            </a:r>
          </a:p>
          <a:p>
            <a:pPr algn="ctr"/>
            <a:r>
              <a:rPr lang="ru-RU" sz="1350" dirty="0"/>
              <a:t>690 – 790 МГц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96813" y="2592740"/>
            <a:ext cx="1345696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Городская застройка</a:t>
            </a:r>
            <a:endParaRPr lang="ru-RU" sz="1350" dirty="0"/>
          </a:p>
          <a:p>
            <a:pPr algn="ctr"/>
            <a:r>
              <a:rPr lang="ru-RU" sz="1350" dirty="0"/>
              <a:t>3.4 – 3.6 ГГц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78601" y="2591438"/>
            <a:ext cx="1872600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Квартиры\офисы\домохозяйства</a:t>
            </a:r>
          </a:p>
          <a:p>
            <a:pPr algn="ctr"/>
            <a:r>
              <a:rPr lang="ru-RU" sz="1350" dirty="0"/>
              <a:t>29 ГГц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33" grpId="0"/>
      <p:bldP spid="142" grpId="0"/>
      <p:bldP spid="44" grpId="0"/>
      <p:bldP spid="19" grpId="0"/>
      <p:bldP spid="20" grpId="0"/>
      <p:bldP spid="21" grpId="0" animBg="1"/>
      <p:bldP spid="30" grpId="0"/>
      <p:bldP spid="31" grpId="0"/>
      <p:bldP spid="43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9850" y="1627872"/>
            <a:ext cx="646331" cy="197528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dirty="0" smtClean="0">
                <a:solidFill>
                  <a:prstClr val="white"/>
                </a:solidFill>
                <a:latin typeface="Calibri" panose="020F0502020204030204"/>
              </a:rPr>
              <a:t>SMART CITY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105" y="403318"/>
            <a:ext cx="4651288" cy="425021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150186" y="5234334"/>
            <a:ext cx="2133600" cy="273844"/>
          </a:xfrm>
        </p:spPr>
        <p:txBody>
          <a:bodyPr/>
          <a:lstStyle/>
          <a:p>
            <a:fld id="{3FB3DC52-C175-4340-836E-297747ED6AB0}" type="slidenum">
              <a:rPr lang="ru-RU" smtClean="0"/>
              <a:t>11</a:t>
            </a:fld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 rot="2627641">
            <a:off x="5561502" y="1339460"/>
            <a:ext cx="2408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Жилищно-коммунальное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            хозяйство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8826361">
            <a:off x="6190181" y="3411018"/>
            <a:ext cx="1215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Безопасность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875277">
            <a:off x="4048433" y="3387282"/>
            <a:ext cx="1403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Муниципалитет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8623566">
            <a:off x="3678153" y="1237677"/>
            <a:ext cx="1995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        </a:t>
            </a:r>
            <a:r>
              <a:rPr lang="ru-RU" sz="1400" dirty="0" smtClean="0">
                <a:solidFill>
                  <a:schemeClr val="bg1"/>
                </a:solidFill>
              </a:rPr>
              <a:t>Промышленность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    и сельское хозяйство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543" y="2977173"/>
            <a:ext cx="993707" cy="750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2146" y="1567769"/>
            <a:ext cx="998449" cy="6976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0509" y="220874"/>
            <a:ext cx="1093687" cy="6524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3515" y="1529751"/>
            <a:ext cx="988926" cy="6999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9709" y="4090543"/>
            <a:ext cx="940530" cy="8079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5420" y="4345663"/>
            <a:ext cx="950830" cy="6838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3901" y="3727523"/>
            <a:ext cx="865700" cy="6005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2697" y="170212"/>
            <a:ext cx="875355" cy="7360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2420" y="914796"/>
            <a:ext cx="619778" cy="6012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92070" y="4238718"/>
            <a:ext cx="858286" cy="68485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33" y="4544914"/>
            <a:ext cx="408520" cy="3285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83252" y="905892"/>
            <a:ext cx="708450" cy="6238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15436" y="186418"/>
            <a:ext cx="656564" cy="60506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02393" y="247872"/>
            <a:ext cx="540265" cy="5794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83041" y="2954600"/>
            <a:ext cx="831016" cy="73200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85918" y="2018626"/>
            <a:ext cx="1308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SMART CITY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77192" y="2458487"/>
            <a:ext cx="1750248" cy="343767"/>
          </a:xfrm>
          <a:prstGeom prst="rect">
            <a:avLst/>
          </a:prstGeom>
        </p:spPr>
      </p:pic>
      <p:sp>
        <p:nvSpPr>
          <p:cNvPr id="29" name="Номер слайда 1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6" grpId="0"/>
      <p:bldP spid="24" grpId="0"/>
      <p:bldP spid="33" grpId="0"/>
      <p:bldP spid="27" grpId="0"/>
      <p:bldP spid="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9850" y="1248601"/>
            <a:ext cx="646331" cy="235455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noProof="0" dirty="0" smtClean="0">
                <a:solidFill>
                  <a:prstClr val="white"/>
                </a:solidFill>
                <a:latin typeface="Calibri" panose="020F0502020204030204"/>
              </a:rPr>
              <a:t>Smart services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382" y="1191612"/>
            <a:ext cx="3067973" cy="2803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794928" y="2310138"/>
            <a:ext cx="74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SMART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HOME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991" y="2971580"/>
            <a:ext cx="1075766" cy="784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2775" y="4374727"/>
            <a:ext cx="998449" cy="6976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230" y="4374727"/>
            <a:ext cx="1093687" cy="6524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0645" y="4348827"/>
            <a:ext cx="875355" cy="7360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3261" y="1491320"/>
            <a:ext cx="773083" cy="7730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1800" y="4359256"/>
            <a:ext cx="804839" cy="732763"/>
          </a:xfrm>
          <a:prstGeom prst="rect">
            <a:avLst/>
          </a:prstGeom>
        </p:spPr>
      </p:pic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en-US" dirty="0" smtClean="0"/>
              <a:t>12</a:t>
            </a:r>
            <a:endParaRPr lang="ru-RU" dirty="0"/>
          </a:p>
        </p:txBody>
      </p:sp>
      <p:sp>
        <p:nvSpPr>
          <p:cNvPr id="21" name="Rectangle 5"/>
          <p:cNvSpPr/>
          <p:nvPr/>
        </p:nvSpPr>
        <p:spPr>
          <a:xfrm>
            <a:off x="4849083" y="124550"/>
            <a:ext cx="2993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- 10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GE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 Internet</a:t>
            </a:r>
            <a:endParaRPr lang="ru-RU" sz="1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1744489"/>
            <a:ext cx="108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INTELLECTUAL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HOME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4434" y="3195499"/>
            <a:ext cx="108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INTELLECTUAL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OFFICE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5" name="Rectangle 5"/>
          <p:cNvSpPr/>
          <p:nvPr/>
        </p:nvSpPr>
        <p:spPr>
          <a:xfrm>
            <a:off x="2866104" y="2704243"/>
            <a:ext cx="2993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- VR</a:t>
            </a:r>
            <a:endParaRPr lang="ru-RU" sz="1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ctangle 5"/>
          <p:cNvSpPr/>
          <p:nvPr/>
        </p:nvSpPr>
        <p:spPr>
          <a:xfrm>
            <a:off x="2733590" y="3894582"/>
            <a:ext cx="2993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- SMART HOME</a:t>
            </a:r>
            <a:endParaRPr lang="ru-RU" sz="1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0608" y="393059"/>
            <a:ext cx="953064" cy="8425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4605" y="442597"/>
            <a:ext cx="1130384" cy="795689"/>
          </a:xfrm>
          <a:prstGeom prst="rect">
            <a:avLst/>
          </a:prstGeom>
        </p:spPr>
      </p:pic>
      <p:sp>
        <p:nvSpPr>
          <p:cNvPr id="27" name="Rectangle 5"/>
          <p:cNvSpPr/>
          <p:nvPr/>
        </p:nvSpPr>
        <p:spPr>
          <a:xfrm>
            <a:off x="7529359" y="124550"/>
            <a:ext cx="1858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-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SECURITY</a:t>
            </a:r>
            <a:endParaRPr lang="ru-RU" sz="1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38" y="614691"/>
            <a:ext cx="613498" cy="4934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7690" y="471149"/>
            <a:ext cx="1204619" cy="835704"/>
          </a:xfrm>
          <a:prstGeom prst="rect">
            <a:avLst/>
          </a:prstGeom>
        </p:spPr>
      </p:pic>
      <p:sp>
        <p:nvSpPr>
          <p:cNvPr id="30" name="Rectangle 5"/>
          <p:cNvSpPr/>
          <p:nvPr/>
        </p:nvSpPr>
        <p:spPr>
          <a:xfrm>
            <a:off x="2797398" y="1418162"/>
            <a:ext cx="2993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- Gaming 4K 60 fps</a:t>
            </a:r>
            <a:endParaRPr lang="ru-RU" sz="1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5952" y="500951"/>
            <a:ext cx="949358" cy="745924"/>
          </a:xfrm>
          <a:prstGeom prst="rect">
            <a:avLst/>
          </a:prstGeom>
        </p:spPr>
      </p:pic>
      <p:sp>
        <p:nvSpPr>
          <p:cNvPr id="40" name="Rectangle 5"/>
          <p:cNvSpPr/>
          <p:nvPr/>
        </p:nvSpPr>
        <p:spPr>
          <a:xfrm>
            <a:off x="2841290" y="137391"/>
            <a:ext cx="2993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- 4K TV</a:t>
            </a:r>
            <a:endParaRPr lang="ru-RU" sz="1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3621" y="1777634"/>
            <a:ext cx="918475" cy="68229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82820" y="1425047"/>
            <a:ext cx="790204" cy="764296"/>
          </a:xfrm>
          <a:prstGeom prst="rect">
            <a:avLst/>
          </a:prstGeom>
        </p:spPr>
      </p:pic>
      <p:sp>
        <p:nvSpPr>
          <p:cNvPr id="45" name="Rectangle 5"/>
          <p:cNvSpPr/>
          <p:nvPr/>
        </p:nvSpPr>
        <p:spPr>
          <a:xfrm>
            <a:off x="7233261" y="3891529"/>
            <a:ext cx="2993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- SMART </a:t>
            </a:r>
            <a:r>
              <a:rPr lang="en-US" sz="16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/>
              </a:rPr>
              <a:t>OFFICE</a:t>
            </a:r>
            <a:endParaRPr lang="ru-RU" sz="1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25229" y="4403352"/>
            <a:ext cx="708450" cy="623859"/>
          </a:xfrm>
          <a:prstGeom prst="rect">
            <a:avLst/>
          </a:prstGeom>
        </p:spPr>
      </p:pic>
      <p:sp>
        <p:nvSpPr>
          <p:cNvPr id="47" name="Rectangle 5"/>
          <p:cNvSpPr/>
          <p:nvPr/>
        </p:nvSpPr>
        <p:spPr>
          <a:xfrm>
            <a:off x="7348676" y="2448870"/>
            <a:ext cx="2993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- SMART CLOUD</a:t>
            </a:r>
            <a:endParaRPr lang="ru-RU" sz="1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01813" y="2897874"/>
            <a:ext cx="743038" cy="7052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21" grpId="0"/>
      <p:bldP spid="23" grpId="0"/>
      <p:bldP spid="24" grpId="0"/>
      <p:bldP spid="25" grpId="0"/>
      <p:bldP spid="26" grpId="0"/>
      <p:bldP spid="27" grpId="0"/>
      <p:bldP spid="30" grpId="0"/>
      <p:bldP spid="40" grpId="0"/>
      <p:bldP spid="45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4869" y="703033"/>
            <a:ext cx="569387" cy="359316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Инвестиции 2020 - 2025 г.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FB3DC52-C175-4340-836E-297747ED6A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 rot="5400000">
            <a:off x="5600441" y="2283317"/>
            <a:ext cx="553998" cy="465262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Рост выручки 2025 г. / 2020 г. составит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147%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594079" y="581561"/>
            <a:ext cx="2993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Инвестиции </a:t>
            </a:r>
            <a:r>
              <a:rPr lang="ru-RU" sz="1600" b="1" dirty="0" smtClean="0">
                <a:solidFill>
                  <a:srgbClr val="0070C0"/>
                </a:solidFill>
                <a:latin typeface="Calibri" panose="020F0502020204030204"/>
              </a:rPr>
              <a:t>за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2021-2025 годы</a:t>
            </a:r>
            <a:endParaRPr kumimoji="0" lang="en-SG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990 млн. долларов США</a:t>
            </a:r>
          </a:p>
        </p:txBody>
      </p:sp>
      <p:sp>
        <p:nvSpPr>
          <p:cNvPr id="37" name="Rectangle 5"/>
          <p:cNvSpPr/>
          <p:nvPr/>
        </p:nvSpPr>
        <p:spPr>
          <a:xfrm>
            <a:off x="2625593" y="1696825"/>
            <a:ext cx="2705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Собственные средства</a:t>
            </a:r>
            <a:endParaRPr kumimoji="0" lang="en-SG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990 млн. долларов США</a:t>
            </a:r>
          </a:p>
        </p:txBody>
      </p:sp>
      <p:sp>
        <p:nvSpPr>
          <p:cNvPr id="38" name="Rectangle 5"/>
          <p:cNvSpPr/>
          <p:nvPr/>
        </p:nvSpPr>
        <p:spPr>
          <a:xfrm>
            <a:off x="2625593" y="2971142"/>
            <a:ext cx="3065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Потребность во внешних источниках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отсутствует</a:t>
            </a:r>
            <a:endParaRPr kumimoji="0" lang="en-SG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5"/>
          <p:cNvSpPr/>
          <p:nvPr/>
        </p:nvSpPr>
        <p:spPr>
          <a:xfrm>
            <a:off x="5796136" y="556025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libri" panose="020F0502020204030204"/>
              </a:rPr>
              <a:t>Перспективные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инвестиционные проекты</a:t>
            </a:r>
            <a:endParaRPr kumimoji="0" lang="en-SG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71961" y="1262307"/>
            <a:ext cx="1308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SMART CITY</a:t>
            </a:r>
            <a:endParaRPr lang="en-US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566" y="1612448"/>
            <a:ext cx="1750248" cy="3437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48" y="1175877"/>
            <a:ext cx="1036784" cy="873185"/>
          </a:xfrm>
          <a:prstGeom prst="rect">
            <a:avLst/>
          </a:prstGeom>
        </p:spPr>
      </p:pic>
      <p:pic>
        <p:nvPicPr>
          <p:cNvPr id="1026" name="Picture 2" descr="Картинки по запросу iot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46" y="1183907"/>
            <a:ext cx="745745" cy="4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9951" y="2147883"/>
            <a:ext cx="2856849" cy="2227462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 flipH="1" flipV="1">
            <a:off x="7197293" y="2871267"/>
            <a:ext cx="5337" cy="1259092"/>
          </a:xfrm>
          <a:prstGeom prst="straightConnector1">
            <a:avLst/>
          </a:prstGeom>
          <a:ln w="76200">
            <a:solidFill>
              <a:srgbClr val="E15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01662" y="3020974"/>
            <a:ext cx="5030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542</a:t>
            </a:r>
            <a:endParaRPr lang="ru-RU" sz="1100" b="1" dirty="0">
              <a:solidFill>
                <a:srgbClr val="004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71961" y="2571750"/>
            <a:ext cx="50043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endParaRPr lang="ru-RU" sz="1100" b="1" dirty="0">
              <a:solidFill>
                <a:srgbClr val="004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3" grpId="0"/>
      <p:bldP spid="34" grpId="0"/>
      <p:bldP spid="37" grpId="0"/>
      <p:bldP spid="38" grpId="0"/>
      <p:bldP spid="39" grpId="0"/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7838" y="1635646"/>
            <a:ext cx="569387" cy="173541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Инвестиции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14</a:t>
            </a:fld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 rot="5400000">
            <a:off x="5571294" y="-1946230"/>
            <a:ext cx="800219" cy="524707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РУП «Белтелеком» -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инвестиционный актив Республики Беларусь 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707497" y="1392983"/>
            <a:ext cx="2993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Чистые активы 2015 г.</a:t>
            </a:r>
            <a:endParaRPr kumimoji="0" lang="en-SG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1 138 млн. долларов США</a:t>
            </a:r>
            <a:endParaRPr lang="ru-RU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Rectangle 5"/>
          <p:cNvSpPr/>
          <p:nvPr/>
        </p:nvSpPr>
        <p:spPr>
          <a:xfrm>
            <a:off x="2722523" y="2600835"/>
            <a:ext cx="2785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Чистая прибыль за 2015 г.</a:t>
            </a:r>
            <a:endParaRPr kumimoji="0" lang="en-SG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59,7 млн. долларов США</a:t>
            </a:r>
            <a:endParaRPr lang="ru-RU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ectangle 5"/>
          <p:cNvSpPr/>
          <p:nvPr/>
        </p:nvSpPr>
        <p:spPr>
          <a:xfrm>
            <a:off x="2722523" y="3723878"/>
            <a:ext cx="3065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Количество пользователей услуг на конец 2015 г.</a:t>
            </a:r>
            <a:endParaRPr kumimoji="0" lang="en-SG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7,9 млн. абонентов</a:t>
            </a:r>
            <a:endParaRPr lang="ru-RU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6031840" y="1398381"/>
            <a:ext cx="2993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Чистые активы 20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20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г.</a:t>
            </a:r>
            <a:endParaRPr kumimoji="0" lang="en-SG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174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млн. долларов США</a:t>
            </a:r>
            <a:endParaRPr lang="ru-RU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6046866" y="2606233"/>
            <a:ext cx="2917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Чистая прибыль за 2020 г.</a:t>
            </a:r>
            <a:endParaRPr kumimoji="0" lang="en-SG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81,4 млн. долларов США</a:t>
            </a:r>
            <a:endParaRPr lang="ru-RU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6046866" y="3729276"/>
            <a:ext cx="3065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Количество пользователей услуг на конец 2020 г.</a:t>
            </a:r>
            <a:endParaRPr kumimoji="0" lang="en-SG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9,3 млн. абонентов</a:t>
            </a:r>
            <a:endParaRPr lang="ru-RU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3" grpId="0"/>
      <p:bldP spid="34" grpId="0"/>
      <p:bldP spid="37" grpId="0"/>
      <p:bldP spid="38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32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09" y="0"/>
            <a:ext cx="9144000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49" y="3939902"/>
            <a:ext cx="2030760" cy="10026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12349" y="1779662"/>
            <a:ext cx="27767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973267"/>
            <a:ext cx="600164" cy="319696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Республика Беларусь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8753"/>
            <a:ext cx="5774141" cy="43632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5816" y="650101"/>
            <a:ext cx="215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207 599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Общая площадь, км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4700" y="170939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9,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349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Население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4700" y="2715766"/>
            <a:ext cx="2733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3,873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Количество домохозяйств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2026" y="88518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" y="0"/>
            <a:ext cx="9144000" cy="5143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91680" y="1203598"/>
            <a:ext cx="600164" cy="284828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2700" dirty="0">
                <a:solidFill>
                  <a:prstClr val="white"/>
                </a:solidFill>
              </a:rPr>
              <a:t>РУП </a:t>
            </a:r>
            <a:r>
              <a:rPr lang="ru-RU" sz="2700" dirty="0" smtClean="0">
                <a:solidFill>
                  <a:prstClr val="white"/>
                </a:solidFill>
              </a:rPr>
              <a:t>«Белтелеком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9633" y="185167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Более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14 000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Специалистов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8133" y="2571750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Филиалов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7446" y="4010164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Миссия РУП «Белтелеком»</a:t>
            </a: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Объединять </a:t>
            </a:r>
            <a:r>
              <a:rPr lang="ru-RU" dirty="0">
                <a:solidFill>
                  <a:prstClr val="black"/>
                </a:solidFill>
              </a:rPr>
              <a:t>людей, предоставляя свободу общения и получения </a:t>
            </a:r>
            <a:r>
              <a:rPr lang="ru-RU" dirty="0" smtClean="0">
                <a:solidFill>
                  <a:prstClr val="black"/>
                </a:solidFill>
              </a:rPr>
              <a:t>информации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5"/>
          <p:cNvSpPr/>
          <p:nvPr/>
        </p:nvSpPr>
        <p:spPr>
          <a:xfrm>
            <a:off x="2925667" y="230789"/>
            <a:ext cx="6326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РУП «Белтелеком»</a:t>
            </a: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Крупнейший оператор связи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45614" y="3221563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Производства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9582"/>
            <a:ext cx="4039763" cy="2693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31973" y="1045858"/>
            <a:ext cx="2600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1995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Основание предприятия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3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6" grpId="0"/>
      <p:bldP spid="2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7" y="-1722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0040" y="1222615"/>
            <a:ext cx="600164" cy="284828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РУП «Белтелеком»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9106" y="227149"/>
            <a:ext cx="38142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Телефонная связь: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utoShape 12"/>
          <p:cNvSpPr>
            <a:spLocks noChangeAspect="1" noTextEdit="1"/>
          </p:cNvSpPr>
          <p:nvPr/>
        </p:nvSpPr>
        <p:spPr>
          <a:xfrm>
            <a:off x="5851875" y="1042745"/>
            <a:ext cx="2853610" cy="243183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AutoShape 12"/>
          <p:cNvSpPr>
            <a:spLocks noChangeAspect="1" noTextEdit="1"/>
          </p:cNvSpPr>
          <p:nvPr/>
        </p:nvSpPr>
        <p:spPr>
          <a:xfrm>
            <a:off x="5851875" y="1042745"/>
            <a:ext cx="2853610" cy="243183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5"/>
          <p:cNvSpPr txBox="1"/>
          <p:nvPr/>
        </p:nvSpPr>
        <p:spPr>
          <a:xfrm>
            <a:off x="2967192" y="461982"/>
            <a:ext cx="511256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99%</a:t>
            </a:r>
            <a:r>
              <a:rPr kumimoji="0" lang="en-US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alt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абонентов</a:t>
            </a:r>
            <a:r>
              <a:rPr kumimoji="0" lang="en-US" alt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alt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фиксированной телефонной связи </a:t>
            </a:r>
          </a:p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Республике</a:t>
            </a:r>
            <a:r>
              <a:rPr kumimoji="0" lang="ru-RU" alt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Беларусь</a:t>
            </a:r>
            <a:endParaRPr kumimoji="0" lang="ru-RU" alt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4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59106" y="1048012"/>
            <a:ext cx="34745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Интернет: </a:t>
            </a:r>
          </a:p>
          <a:p>
            <a:pPr>
              <a:defRPr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Доля услуг ШПД РУП «Белтелеком» в Республике Беларусь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81%</a:t>
            </a: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ru-RU" sz="1400" dirty="0" smtClean="0"/>
              <a:t>Проникновение </a:t>
            </a:r>
            <a:r>
              <a:rPr lang="ru-RU" sz="1400" dirty="0"/>
              <a:t>услуг ШПД </a:t>
            </a:r>
            <a:endParaRPr lang="ru-RU" sz="1400" dirty="0" smtClean="0"/>
          </a:p>
          <a:p>
            <a:pPr>
              <a:defRPr/>
            </a:pPr>
            <a:r>
              <a:rPr lang="ru-RU" sz="1400" dirty="0" smtClean="0"/>
              <a:t>РУП «Белтелеком» на </a:t>
            </a:r>
            <a:r>
              <a:rPr lang="ru-RU" sz="1400" dirty="0"/>
              <a:t>100 жителей </a:t>
            </a:r>
            <a:r>
              <a:rPr lang="ru-RU" sz="1400" dirty="0" smtClean="0"/>
              <a:t>Республики Беларусь – </a:t>
            </a:r>
            <a:r>
              <a:rPr lang="ru-RU" sz="1600" b="1" dirty="0">
                <a:solidFill>
                  <a:srgbClr val="0070C0"/>
                </a:solidFill>
              </a:rPr>
              <a:t>28%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1070" y="2986649"/>
            <a:ext cx="3581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Телевидение: </a:t>
            </a:r>
          </a:p>
          <a:p>
            <a:pPr>
              <a:defRPr/>
            </a:pPr>
            <a:endParaRPr lang="ru-RU" sz="1400" b="1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pPr>
              <a:defRPr/>
            </a:pPr>
            <a:r>
              <a:rPr lang="ru-RU" sz="1400" dirty="0" smtClean="0"/>
              <a:t>Доля </a:t>
            </a:r>
            <a:r>
              <a:rPr lang="ru-RU" sz="1400" dirty="0"/>
              <a:t>услуг </a:t>
            </a:r>
            <a:r>
              <a:rPr lang="ru-RU" sz="1400" dirty="0" smtClean="0"/>
              <a:t>телевидения </a:t>
            </a:r>
          </a:p>
          <a:p>
            <a:pPr>
              <a:defRPr/>
            </a:pPr>
            <a:r>
              <a:rPr lang="ru-RU" sz="1400" dirty="0" smtClean="0"/>
              <a:t>РУП </a:t>
            </a:r>
            <a:r>
              <a:rPr lang="ru-RU" sz="1400" dirty="0"/>
              <a:t>«Белтелеком» </a:t>
            </a:r>
            <a:endParaRPr lang="ru-RU" sz="1400" dirty="0" smtClean="0"/>
          </a:p>
          <a:p>
            <a:pPr>
              <a:defRPr/>
            </a:pPr>
            <a:r>
              <a:rPr lang="ru-RU" sz="1400" dirty="0" smtClean="0"/>
              <a:t>в Республике Беларусь - </a:t>
            </a:r>
            <a:r>
              <a:rPr lang="ru-RU" sz="1600" b="1" dirty="0" smtClean="0">
                <a:solidFill>
                  <a:srgbClr val="0070C0"/>
                </a:solidFill>
              </a:rPr>
              <a:t>47%</a:t>
            </a: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1400" dirty="0"/>
              <a:t>Проникновение услуг </a:t>
            </a:r>
            <a:r>
              <a:rPr lang="ru-RU" sz="1400" dirty="0" smtClean="0"/>
              <a:t>телевидения 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РУП «Белтелеком» на 100 жителей Республики Беларусь </a:t>
            </a:r>
            <a:r>
              <a:rPr lang="ru-RU" sz="1400" dirty="0" smtClean="0"/>
              <a:t> – </a:t>
            </a:r>
            <a:r>
              <a:rPr lang="ru-RU" sz="1600" b="1" dirty="0" smtClean="0">
                <a:solidFill>
                  <a:srgbClr val="0070C0"/>
                </a:solidFill>
              </a:rPr>
              <a:t>21%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8" descr="btk-trans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39" y="284486"/>
            <a:ext cx="1182249" cy="4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031" y="805692"/>
            <a:ext cx="2989613" cy="1940571"/>
          </a:xfrm>
          <a:prstGeom prst="rect">
            <a:avLst/>
          </a:prstGeom>
        </p:spPr>
      </p:pic>
      <p:pic>
        <p:nvPicPr>
          <p:cNvPr id="29" name="Picture 19" descr="byfly-trans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261" y="925807"/>
            <a:ext cx="888503" cy="5566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9031" y="2953518"/>
            <a:ext cx="2918565" cy="1881871"/>
          </a:xfrm>
          <a:prstGeom prst="rect">
            <a:avLst/>
          </a:prstGeom>
        </p:spPr>
      </p:pic>
      <p:pic>
        <p:nvPicPr>
          <p:cNvPr id="31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2079" y="4485824"/>
            <a:ext cx="888526" cy="35825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27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409451"/>
            <a:ext cx="492443" cy="463165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Волоконно-оптическая инфраструктура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4139" y="1018339"/>
            <a:ext cx="23705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город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ких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центров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Республики Беларусь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2904139" y="2572794"/>
            <a:ext cx="2952328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2400" b="1" i="0" u="none" strike="noStrike" kern="1200" cap="none" spc="0" normalizeH="0" baseline="0" dirty="0" smtClean="0">
                <a:solidFill>
                  <a:srgbClr val="0070C0"/>
                </a:solidFill>
                <a:ea typeface="+mn-ea"/>
                <a:cs typeface="Times New Roman" panose="02020603050405020304" pitchFamily="18" charset="0"/>
                <a:sym typeface="+mn-ea"/>
              </a:rPr>
              <a:t>100</a:t>
            </a:r>
            <a:r>
              <a:rPr kumimoji="0" lang="ru-RU" altLang="ru-RU" sz="2400" b="1" i="0" u="none" strike="noStrike" kern="1200" cap="none" spc="0" normalizeH="0" baseline="0" dirty="0" smtClean="0">
                <a:solidFill>
                  <a:srgbClr val="0070C0"/>
                </a:solidFill>
                <a:ea typeface="+mn-ea"/>
                <a:cs typeface="Times New Roman" panose="02020603050405020304" pitchFamily="18" charset="0"/>
                <a:sym typeface="+mn-ea"/>
              </a:rPr>
              <a:t>%</a:t>
            </a:r>
            <a:endParaRPr kumimoji="0" lang="ru-RU" altLang="ru-RU" sz="2400" i="0" u="none" strike="noStrike" kern="1200" cap="none" spc="0" normalizeH="0" baseline="0" dirty="0" smtClean="0">
              <a:solidFill>
                <a:srgbClr val="0070C0"/>
              </a:solidFill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населенных пунктов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Республики Беларусь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с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числом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д</a:t>
            </a:r>
            <a:r>
              <a:rPr lang="ru-RU" sz="1400" dirty="0" err="1" smtClean="0">
                <a:solidFill>
                  <a:prstClr val="black"/>
                </a:solidFill>
                <a:latin typeface="Calibri" panose="020F0502020204030204"/>
              </a:rPr>
              <a:t>омохозяйств</a:t>
            </a:r>
            <a:endParaRPr lang="ru-RU" sz="1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&gt; 100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ед.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2850753" y="321008"/>
            <a:ext cx="629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b="1" noProof="0" dirty="0" smtClean="0">
                <a:solidFill>
                  <a:srgbClr val="1F497D"/>
                </a:solidFill>
                <a:latin typeface="Calibri" panose="020F0502020204030204"/>
              </a:rPr>
              <a:t>Обеспечение волоконно-оптическими линиями (ВОЛС) населенных пунктов Республики Беларусь: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372119" y="5098381"/>
            <a:ext cx="190363" cy="20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15" name="Группа 14"/>
          <p:cNvGrpSpPr/>
          <p:nvPr/>
        </p:nvGrpSpPr>
        <p:grpSpPr>
          <a:xfrm>
            <a:off x="4803584" y="1249171"/>
            <a:ext cx="5290185" cy="3750118"/>
            <a:chOff x="2677783" y="1853222"/>
            <a:chExt cx="4732267" cy="3368410"/>
          </a:xfrm>
        </p:grpSpPr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7219687" y="5011959"/>
              <a:ext cx="190363" cy="209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1800"/>
            </a:p>
          </p:txBody>
        </p:sp>
        <p:pic>
          <p:nvPicPr>
            <p:cNvPr id="36" name="Рисунок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783" y="1853222"/>
              <a:ext cx="3807423" cy="305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Прямоугольник 4"/>
            <p:cNvSpPr>
              <a:spLocks noChangeArrowheads="1"/>
            </p:cNvSpPr>
            <p:nvPr/>
          </p:nvSpPr>
          <p:spPr bwMode="auto">
            <a:xfrm>
              <a:off x="3439444" y="4204180"/>
              <a:ext cx="931284" cy="19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400"/>
                </a:lnSpc>
                <a:spcBef>
                  <a:spcPct val="50000"/>
                </a:spcBef>
                <a:buFontTx/>
                <a:buNone/>
              </a:pPr>
              <a:r>
                <a:rPr lang="en-US" altLang="ru-RU" sz="24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57</a:t>
              </a:r>
              <a:r>
                <a:rPr lang="ru-RU" altLang="ru-RU" sz="24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%</a:t>
              </a:r>
              <a:endParaRPr lang="ru-RU" altLang="ru-RU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8" name="Прямоугольник 4"/>
            <p:cNvSpPr>
              <a:spLocks noChangeArrowheads="1"/>
            </p:cNvSpPr>
            <p:nvPr/>
          </p:nvSpPr>
          <p:spPr bwMode="auto">
            <a:xfrm>
              <a:off x="4414075" y="2279086"/>
              <a:ext cx="915616" cy="24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00"/>
                </a:lnSpc>
                <a:spcBef>
                  <a:spcPct val="50000"/>
                </a:spcBef>
                <a:buFontTx/>
                <a:buNone/>
              </a:pPr>
              <a:r>
                <a:rPr lang="en-US" altLang="ru-RU" sz="24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71</a:t>
              </a:r>
              <a:r>
                <a:rPr lang="ru-RU" altLang="ru-RU" sz="24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%</a:t>
              </a:r>
              <a:endParaRPr lang="ru-RU" altLang="ru-RU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9" name="Прямоугольник 4"/>
            <p:cNvSpPr>
              <a:spLocks noChangeArrowheads="1"/>
            </p:cNvSpPr>
            <p:nvPr/>
          </p:nvSpPr>
          <p:spPr bwMode="auto">
            <a:xfrm>
              <a:off x="4981041" y="4118281"/>
              <a:ext cx="974053" cy="19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400"/>
                </a:lnSpc>
                <a:spcBef>
                  <a:spcPct val="50000"/>
                </a:spcBef>
                <a:buFontTx/>
                <a:buNone/>
              </a:pPr>
              <a:r>
                <a:rPr lang="en-US" altLang="ru-RU" sz="24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58</a:t>
              </a:r>
              <a:r>
                <a:rPr lang="ru-RU" altLang="ru-RU" sz="24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%</a:t>
              </a:r>
              <a:endParaRPr lang="ru-RU" altLang="ru-RU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40" name="Прямоугольник 4"/>
            <p:cNvSpPr>
              <a:spLocks noChangeArrowheads="1"/>
            </p:cNvSpPr>
            <p:nvPr/>
          </p:nvSpPr>
          <p:spPr bwMode="auto">
            <a:xfrm>
              <a:off x="3227202" y="3126439"/>
              <a:ext cx="860088" cy="52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00"/>
                </a:lnSpc>
                <a:spcBef>
                  <a:spcPct val="50000"/>
                </a:spcBef>
                <a:buFontTx/>
                <a:buNone/>
              </a:pPr>
              <a:endParaRPr lang="en-US" altLang="ru-RU" sz="20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ts val="1000"/>
                </a:lnSpc>
                <a:spcBef>
                  <a:spcPct val="50000"/>
                </a:spcBef>
                <a:buFontTx/>
                <a:buNone/>
              </a:pPr>
              <a:r>
                <a:rPr lang="ru-RU" altLang="ru-RU" sz="24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3</a:t>
              </a:r>
              <a:r>
                <a:rPr lang="en-US" altLang="ru-RU" sz="24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8</a:t>
              </a:r>
              <a:r>
                <a:rPr lang="ru-RU" altLang="ru-RU" sz="24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%</a:t>
              </a:r>
              <a:endParaRPr lang="ru-RU" altLang="ru-RU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 4"/>
            <p:cNvSpPr>
              <a:spLocks noChangeArrowheads="1"/>
            </p:cNvSpPr>
            <p:nvPr/>
          </p:nvSpPr>
          <p:spPr bwMode="auto">
            <a:xfrm>
              <a:off x="4096287" y="3433121"/>
              <a:ext cx="970414" cy="24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00"/>
                </a:lnSpc>
                <a:spcBef>
                  <a:spcPct val="50000"/>
                </a:spcBef>
                <a:buFontTx/>
                <a:buNone/>
              </a:pPr>
              <a:r>
                <a:rPr lang="en-US" altLang="ru-RU" sz="24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5</a:t>
              </a:r>
              <a:r>
                <a:rPr lang="ru-RU" altLang="ru-RU" sz="24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5%</a:t>
              </a:r>
              <a:endParaRPr lang="ru-RU" altLang="ru-RU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42" name="Прямоугольник 4"/>
            <p:cNvSpPr>
              <a:spLocks noChangeArrowheads="1"/>
            </p:cNvSpPr>
            <p:nvPr/>
          </p:nvSpPr>
          <p:spPr bwMode="auto">
            <a:xfrm>
              <a:off x="5153165" y="3099974"/>
              <a:ext cx="931003" cy="40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400"/>
                </a:lnSpc>
                <a:spcBef>
                  <a:spcPct val="50000"/>
                </a:spcBef>
                <a:buFontTx/>
                <a:buNone/>
              </a:pPr>
              <a:endParaRPr lang="en-US" altLang="ru-RU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ts val="400"/>
                </a:lnSpc>
                <a:spcBef>
                  <a:spcPct val="50000"/>
                </a:spcBef>
                <a:buFontTx/>
                <a:buNone/>
              </a:pPr>
              <a:r>
                <a:rPr lang="en-US" altLang="ru-RU" sz="24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70</a:t>
              </a:r>
              <a:r>
                <a:rPr lang="ru-RU" altLang="ru-RU" sz="24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%</a:t>
              </a:r>
              <a:endParaRPr lang="ru-RU" altLang="ru-RU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1"/>
          <p:cNvSpPr txBox="1"/>
          <p:nvPr/>
        </p:nvSpPr>
        <p:spPr>
          <a:xfrm>
            <a:off x="2904543" y="3795886"/>
            <a:ext cx="2952328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57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населенных пунктов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</a:rPr>
              <a:t>Республики Беларусь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</a:rPr>
              <a:t>с числом домохозяйств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–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ед.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5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874094" y="1805787"/>
            <a:ext cx="24159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районных центров </a:t>
            </a:r>
          </a:p>
          <a:p>
            <a:pPr lvl="0">
              <a:defRPr/>
            </a:pPr>
            <a:r>
              <a:rPr lang="ru-RU" sz="1400" dirty="0" smtClean="0"/>
              <a:t>Республики </a:t>
            </a:r>
            <a:r>
              <a:rPr lang="ru-RU" sz="1400" dirty="0"/>
              <a:t>Беларусь 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5" grpId="0"/>
      <p:bldP spid="7" grpId="0"/>
      <p:bldP spid="2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1388" y="-30673"/>
            <a:ext cx="553998" cy="517417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Динамика проникновения </a:t>
            </a:r>
            <a:r>
              <a:rPr lang="en-US" sz="2400" dirty="0" smtClean="0">
                <a:solidFill>
                  <a:schemeClr val="bg1"/>
                </a:solidFill>
              </a:rPr>
              <a:t>GPON</a:t>
            </a:r>
            <a:r>
              <a:rPr lang="ru-RU" sz="2400" dirty="0" smtClean="0">
                <a:solidFill>
                  <a:schemeClr val="bg1"/>
                </a:solidFill>
              </a:rPr>
              <a:t> и </a:t>
            </a:r>
            <a:r>
              <a:rPr lang="en-US" sz="2400" dirty="0" smtClean="0">
                <a:solidFill>
                  <a:schemeClr val="bg1"/>
                </a:solidFill>
              </a:rPr>
              <a:t>IMS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09" y="537776"/>
            <a:ext cx="1417289" cy="1228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35" y="532670"/>
            <a:ext cx="1475355" cy="12789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9839" y="18735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38340" y="18735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49826" y="470147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2020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3712"/>
            <a:ext cx="1593648" cy="13814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00392" y="756618"/>
            <a:ext cx="1008112" cy="276999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" dirty="0" smtClean="0"/>
              <a:t>(</a:t>
            </a:r>
            <a:r>
              <a:rPr lang="ru-RU" sz="600" dirty="0" smtClean="0"/>
              <a:t>многоквартирная </a:t>
            </a:r>
          </a:p>
          <a:p>
            <a:r>
              <a:rPr lang="ru-RU" sz="600" dirty="0" smtClean="0"/>
              <a:t>застройка)</a:t>
            </a:r>
            <a:endParaRPr lang="ru-RU" sz="600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5659707" y="-2980421"/>
            <a:ext cx="400110" cy="649748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Динамика </a:t>
            </a:r>
            <a:r>
              <a:rPr lang="ru-RU" sz="1400" dirty="0" smtClean="0">
                <a:solidFill>
                  <a:schemeClr val="tx2"/>
                </a:solidFill>
              </a:rPr>
              <a:t>проникновения технологии </a:t>
            </a:r>
            <a:r>
              <a:rPr lang="en-US" sz="1400" dirty="0" smtClean="0">
                <a:solidFill>
                  <a:schemeClr val="tx2"/>
                </a:solidFill>
              </a:rPr>
              <a:t>GPON</a:t>
            </a:r>
            <a:r>
              <a:rPr lang="ru-RU" sz="1400" dirty="0" smtClean="0">
                <a:solidFill>
                  <a:schemeClr val="tx2"/>
                </a:solidFill>
              </a:rPr>
              <a:t> в домохозяйства Республики Беларусь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5681480" y="-82307"/>
            <a:ext cx="461665" cy="541968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Удельный вес технологий в услугах РУП «Белтелеком»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0" y="18651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2020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3910" y="2741661"/>
            <a:ext cx="2316679" cy="19839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91694" y="332859"/>
            <a:ext cx="7911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68%</a:t>
            </a:r>
            <a:endParaRPr lang="ru-RU" sz="24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6254" y="2886558"/>
            <a:ext cx="2958487" cy="17750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55279" y="2828001"/>
            <a:ext cx="97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TDM 14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%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0758" y="4367153"/>
            <a:ext cx="1201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IMS 86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%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3" grpId="0" animBg="1"/>
      <p:bldP spid="13" grpId="1" animBg="1"/>
      <p:bldP spid="17" grpId="0"/>
      <p:bldP spid="18" grpId="0"/>
      <p:bldP spid="20" grpId="0"/>
      <p:bldP spid="19" grpId="0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4869" y="703033"/>
            <a:ext cx="569387" cy="359316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Инвестиции 2016 - 2020 г.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7</a:t>
            </a:fld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 rot="5400000">
            <a:off x="5640069" y="2055140"/>
            <a:ext cx="553998" cy="483536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b="1" dirty="0" smtClean="0">
                <a:solidFill>
                  <a:srgbClr val="E15A00"/>
                </a:solidFill>
              </a:rPr>
              <a:t>Рост выручки 2020 г. /2015 г. составит </a:t>
            </a:r>
            <a:r>
              <a:rPr lang="ru-RU" sz="2400" b="1" dirty="0" smtClean="0">
                <a:solidFill>
                  <a:srgbClr val="0070C0"/>
                </a:solidFill>
              </a:rPr>
              <a:t>108,6%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730303" y="556025"/>
            <a:ext cx="2993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Инвестиции за 2016-2020 годы</a:t>
            </a:r>
            <a:endParaRPr kumimoji="0" lang="en-SG" sz="1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920 млн. долларов США</a:t>
            </a:r>
            <a:endParaRPr lang="ru-RU" sz="1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Rectangle 5"/>
          <p:cNvSpPr/>
          <p:nvPr/>
        </p:nvSpPr>
        <p:spPr>
          <a:xfrm>
            <a:off x="2738096" y="1696825"/>
            <a:ext cx="2705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Собственные средства</a:t>
            </a:r>
            <a:endParaRPr kumimoji="0" lang="en-SG" sz="1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858 млн. долларов США</a:t>
            </a:r>
            <a:endParaRPr lang="ru-RU" sz="1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ectangle 5"/>
          <p:cNvSpPr/>
          <p:nvPr/>
        </p:nvSpPr>
        <p:spPr>
          <a:xfrm>
            <a:off x="2705111" y="2971141"/>
            <a:ext cx="229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Кредитные средства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банков КНР</a:t>
            </a:r>
            <a:endParaRPr kumimoji="0" lang="en-SG" sz="1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62 млн. долларов США</a:t>
            </a:r>
            <a:endParaRPr lang="ru-RU" sz="1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Rectangle 5"/>
          <p:cNvSpPr/>
          <p:nvPr/>
        </p:nvSpPr>
        <p:spPr>
          <a:xfrm>
            <a:off x="5564180" y="556025"/>
            <a:ext cx="3472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/>
              </a:rPr>
              <a:t>Основные инвестиционные п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роекты</a:t>
            </a:r>
            <a:endParaRPr kumimoji="0" lang="en-SG" sz="1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GPON   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IMS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DWDM 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IPTV</a:t>
            </a:r>
            <a:endParaRPr lang="ru-RU" sz="1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761" y="1534482"/>
            <a:ext cx="3538736" cy="2530986"/>
          </a:xfrm>
          <a:prstGeom prst="rect">
            <a:avLst/>
          </a:prstGeom>
        </p:spPr>
      </p:pic>
      <p:cxnSp>
        <p:nvCxnSpPr>
          <p:cNvPr id="70" name="Прямая со стрелкой 69"/>
          <p:cNvCxnSpPr/>
          <p:nvPr/>
        </p:nvCxnSpPr>
        <p:spPr>
          <a:xfrm flipH="1" flipV="1">
            <a:off x="6917792" y="2543046"/>
            <a:ext cx="5337" cy="1259092"/>
          </a:xfrm>
          <a:prstGeom prst="straightConnector1">
            <a:avLst/>
          </a:prstGeom>
          <a:ln w="76200">
            <a:solidFill>
              <a:srgbClr val="E15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24328" y="2143100"/>
            <a:ext cx="504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4173"/>
                </a:solidFill>
              </a:rPr>
              <a:t>542</a:t>
            </a:r>
            <a:endParaRPr lang="ru-RU" sz="1200" b="1" dirty="0">
              <a:solidFill>
                <a:srgbClr val="00417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3" grpId="0"/>
      <p:bldP spid="34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4000" cy="5143500"/>
          </a:xfrm>
          <a:prstGeom prst="rect">
            <a:avLst/>
          </a:prstGeom>
        </p:spPr>
      </p:pic>
      <p:sp>
        <p:nvSpPr>
          <p:cNvPr id="14" name="TextBox 9"/>
          <p:cNvSpPr txBox="1"/>
          <p:nvPr/>
        </p:nvSpPr>
        <p:spPr>
          <a:xfrm>
            <a:off x="3032624" y="19477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/>
              </a:rPr>
              <a:t>Инновационные </a:t>
            </a: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Calibri" panose="020F0502020204030204"/>
              </a:rPr>
              <a:t>направления развития </a:t>
            </a: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/>
              </a:rPr>
              <a:t>оператора в цифровой экономике 2021-2025 гг.</a:t>
            </a:r>
            <a:endParaRPr lang="en-US" b="1" dirty="0">
              <a:solidFill>
                <a:srgbClr val="F79646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1691680" y="262880"/>
            <a:ext cx="615553" cy="469782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altLang="x-none" sz="2800" dirty="0" smtClean="0">
                <a:solidFill>
                  <a:schemeClr val="bg1"/>
                </a:solidFill>
              </a:rPr>
              <a:t>Инновационные направления</a:t>
            </a:r>
            <a:endParaRPr lang="ru-RU" altLang="x-none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4025" y="1918414"/>
            <a:ext cx="1432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SMART CITY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8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9" y="1343113"/>
            <a:ext cx="1300675" cy="10954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8381" y="2992395"/>
            <a:ext cx="6195641" cy="183000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3923928" y="3302384"/>
            <a:ext cx="0" cy="493502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940152" y="2438548"/>
            <a:ext cx="3882" cy="55384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7977991" y="3219822"/>
            <a:ext cx="3882" cy="55384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67493" y="1462627"/>
            <a:ext cx="172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SMART SERVICES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20246" y="948747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0444" y="1850614"/>
            <a:ext cx="698086" cy="5498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09430" y="2402473"/>
            <a:ext cx="85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HOME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2829" y="2402473"/>
            <a:ext cx="923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OFFICE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1793" y="1746513"/>
            <a:ext cx="814108" cy="7012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9870" y="2226184"/>
            <a:ext cx="2444565" cy="503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bldLvl="0" animBg="1"/>
      <p:bldP spid="13" grpId="0"/>
      <p:bldP spid="13" grpId="1"/>
      <p:bldP spid="26" grpId="0"/>
      <p:bldP spid="26" grpId="1"/>
      <p:bldP spid="27" grpId="0"/>
      <p:bldP spid="27" grpId="1"/>
      <p:bldP spid="19" grpId="0"/>
      <p:bldP spid="19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Рисунок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80195" cy="51454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5330" y="2309539"/>
            <a:ext cx="567055" cy="5238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5 G</a:t>
            </a:r>
          </a:p>
        </p:txBody>
      </p:sp>
      <p:pic>
        <p:nvPicPr>
          <p:cNvPr id="125" name="Рисунок 1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43" y="1563638"/>
            <a:ext cx="2592288" cy="2183238"/>
          </a:xfrm>
          <a:prstGeom prst="rect">
            <a:avLst/>
          </a:prstGeom>
        </p:spPr>
      </p:pic>
      <p:grpSp>
        <p:nvGrpSpPr>
          <p:cNvPr id="126" name="Группа 125"/>
          <p:cNvGrpSpPr/>
          <p:nvPr/>
        </p:nvGrpSpPr>
        <p:grpSpPr>
          <a:xfrm>
            <a:off x="3153959" y="1292602"/>
            <a:ext cx="854949" cy="694594"/>
            <a:chOff x="506753" y="2159440"/>
            <a:chExt cx="881474" cy="700342"/>
          </a:xfrm>
        </p:grpSpPr>
        <p:sp>
          <p:nvSpPr>
            <p:cNvPr id="127" name="Овал 126"/>
            <p:cNvSpPr/>
            <p:nvPr/>
          </p:nvSpPr>
          <p:spPr>
            <a:xfrm>
              <a:off x="714002" y="2370883"/>
              <a:ext cx="501066" cy="48889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8" name="Прямоугольник 2083"/>
            <p:cNvSpPr>
              <a:spLocks noChangeArrowheads="1"/>
            </p:cNvSpPr>
            <p:nvPr/>
          </p:nvSpPr>
          <p:spPr bwMode="auto">
            <a:xfrm>
              <a:off x="506753" y="2449221"/>
              <a:ext cx="724221" cy="19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675" b="1" dirty="0">
                  <a:solidFill>
                    <a:schemeClr val="bg1"/>
                  </a:solidFill>
                  <a:latin typeface="+mn-lt"/>
                </a:rPr>
                <a:t>GPRS</a:t>
              </a:r>
            </a:p>
          </p:txBody>
        </p:sp>
        <p:sp>
          <p:nvSpPr>
            <p:cNvPr id="129" name="Прямоугольник 2083"/>
            <p:cNvSpPr>
              <a:spLocks noChangeArrowheads="1"/>
            </p:cNvSpPr>
            <p:nvPr/>
          </p:nvSpPr>
          <p:spPr bwMode="auto">
            <a:xfrm>
              <a:off x="664006" y="2586750"/>
              <a:ext cx="724221" cy="232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900" b="1" dirty="0">
                  <a:solidFill>
                    <a:schemeClr val="bg1"/>
                  </a:solidFill>
                  <a:latin typeface="+mn-lt"/>
                </a:rPr>
                <a:t>EDGE</a:t>
              </a:r>
            </a:p>
          </p:txBody>
        </p:sp>
        <p:sp>
          <p:nvSpPr>
            <p:cNvPr id="130" name="Прямоугольник 2083"/>
            <p:cNvSpPr>
              <a:spLocks noChangeArrowheads="1"/>
            </p:cNvSpPr>
            <p:nvPr/>
          </p:nvSpPr>
          <p:spPr bwMode="auto">
            <a:xfrm>
              <a:off x="609201" y="2159440"/>
              <a:ext cx="724221" cy="256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105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2G</a:t>
              </a:r>
            </a:p>
          </p:txBody>
        </p:sp>
      </p:grpSp>
      <p:sp>
        <p:nvSpPr>
          <p:cNvPr id="131" name="Овал 130"/>
          <p:cNvSpPr/>
          <p:nvPr/>
        </p:nvSpPr>
        <p:spPr>
          <a:xfrm>
            <a:off x="2629275" y="1591970"/>
            <a:ext cx="350946" cy="33914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2" name="Прямоугольник 2083"/>
          <p:cNvSpPr>
            <a:spLocks noChangeArrowheads="1"/>
          </p:cNvSpPr>
          <p:nvPr/>
        </p:nvSpPr>
        <p:spPr bwMode="auto">
          <a:xfrm>
            <a:off x="2547654" y="1666566"/>
            <a:ext cx="524684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675" b="1" dirty="0">
                <a:solidFill>
                  <a:schemeClr val="bg1"/>
                </a:solidFill>
                <a:latin typeface="+mn-lt"/>
              </a:rPr>
              <a:t>Analog</a:t>
            </a:r>
          </a:p>
        </p:txBody>
      </p:sp>
      <p:sp>
        <p:nvSpPr>
          <p:cNvPr id="133" name="Прямоугольник 2083"/>
          <p:cNvSpPr>
            <a:spLocks noChangeArrowheads="1"/>
          </p:cNvSpPr>
          <p:nvPr/>
        </p:nvSpPr>
        <p:spPr bwMode="auto">
          <a:xfrm rot="2407830">
            <a:off x="2715170" y="1481009"/>
            <a:ext cx="524684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ru-RU" sz="675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34" name="Прямоугольник 2083"/>
          <p:cNvSpPr>
            <a:spLocks noChangeArrowheads="1"/>
          </p:cNvSpPr>
          <p:nvPr/>
        </p:nvSpPr>
        <p:spPr bwMode="auto">
          <a:xfrm>
            <a:off x="2552477" y="1422237"/>
            <a:ext cx="52468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75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1G</a:t>
            </a:r>
          </a:p>
        </p:txBody>
      </p:sp>
      <p:sp>
        <p:nvSpPr>
          <p:cNvPr id="135" name="Овал 134"/>
          <p:cNvSpPr/>
          <p:nvPr/>
        </p:nvSpPr>
        <p:spPr>
          <a:xfrm>
            <a:off x="4270224" y="1402127"/>
            <a:ext cx="704159" cy="68500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6" name="Прямоугольник 2083"/>
          <p:cNvSpPr>
            <a:spLocks noChangeArrowheads="1"/>
          </p:cNvSpPr>
          <p:nvPr/>
        </p:nvSpPr>
        <p:spPr bwMode="auto">
          <a:xfrm>
            <a:off x="4220142" y="1483467"/>
            <a:ext cx="10177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050" b="1" dirty="0">
                <a:solidFill>
                  <a:schemeClr val="bg1"/>
                </a:solidFill>
                <a:latin typeface="+mn-lt"/>
              </a:rPr>
              <a:t>UMTS</a:t>
            </a:r>
          </a:p>
        </p:txBody>
      </p:sp>
      <p:sp>
        <p:nvSpPr>
          <p:cNvPr id="137" name="Прямоугольник 2083"/>
          <p:cNvSpPr>
            <a:spLocks noChangeArrowheads="1"/>
          </p:cNvSpPr>
          <p:nvPr/>
        </p:nvSpPr>
        <p:spPr bwMode="auto">
          <a:xfrm>
            <a:off x="4001602" y="1624139"/>
            <a:ext cx="10177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350" b="1" dirty="0">
                <a:solidFill>
                  <a:schemeClr val="bg1"/>
                </a:solidFill>
                <a:latin typeface="+mn-lt"/>
              </a:rPr>
              <a:t>HSPA</a:t>
            </a:r>
          </a:p>
        </p:txBody>
      </p:sp>
      <p:sp>
        <p:nvSpPr>
          <p:cNvPr id="138" name="Прямоугольник 2083"/>
          <p:cNvSpPr>
            <a:spLocks noChangeArrowheads="1"/>
          </p:cNvSpPr>
          <p:nvPr/>
        </p:nvSpPr>
        <p:spPr bwMode="auto">
          <a:xfrm>
            <a:off x="4098945" y="1155096"/>
            <a:ext cx="10177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35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3G</a:t>
            </a:r>
          </a:p>
        </p:txBody>
      </p:sp>
      <p:grpSp>
        <p:nvGrpSpPr>
          <p:cNvPr id="139" name="Группа 138"/>
          <p:cNvGrpSpPr/>
          <p:nvPr/>
        </p:nvGrpSpPr>
        <p:grpSpPr>
          <a:xfrm>
            <a:off x="5177289" y="913404"/>
            <a:ext cx="1354214" cy="1134501"/>
            <a:chOff x="583095" y="2135480"/>
            <a:chExt cx="751047" cy="666881"/>
          </a:xfrm>
        </p:grpSpPr>
        <p:sp>
          <p:nvSpPr>
            <p:cNvPr id="140" name="Овал 139"/>
            <p:cNvSpPr/>
            <p:nvPr/>
          </p:nvSpPr>
          <p:spPr>
            <a:xfrm>
              <a:off x="716328" y="2296038"/>
              <a:ext cx="491743" cy="50632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41" name="Прямоугольник 2083"/>
            <p:cNvSpPr>
              <a:spLocks noChangeArrowheads="1"/>
            </p:cNvSpPr>
            <p:nvPr/>
          </p:nvSpPr>
          <p:spPr bwMode="auto">
            <a:xfrm>
              <a:off x="609921" y="2362612"/>
              <a:ext cx="724221" cy="16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1200" b="1" dirty="0">
                  <a:solidFill>
                    <a:schemeClr val="bg1"/>
                  </a:solidFill>
                </a:rPr>
                <a:t>WiMAX</a:t>
              </a:r>
            </a:p>
          </p:txBody>
        </p:sp>
        <p:sp>
          <p:nvSpPr>
            <p:cNvPr id="142" name="Прямоугольник 2083"/>
            <p:cNvSpPr>
              <a:spLocks noChangeArrowheads="1"/>
            </p:cNvSpPr>
            <p:nvPr/>
          </p:nvSpPr>
          <p:spPr bwMode="auto">
            <a:xfrm>
              <a:off x="604899" y="2511868"/>
              <a:ext cx="724221" cy="24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2100" b="1" dirty="0">
                  <a:solidFill>
                    <a:schemeClr val="bg1"/>
                  </a:solidFill>
                </a:rPr>
                <a:t>LTE</a:t>
              </a:r>
            </a:p>
          </p:txBody>
        </p:sp>
        <p:sp>
          <p:nvSpPr>
            <p:cNvPr id="143" name="Прямоугольник 2083"/>
            <p:cNvSpPr>
              <a:spLocks noChangeArrowheads="1"/>
            </p:cNvSpPr>
            <p:nvPr/>
          </p:nvSpPr>
          <p:spPr bwMode="auto">
            <a:xfrm>
              <a:off x="583095" y="2135480"/>
              <a:ext cx="724221" cy="18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1500" b="1" dirty="0">
                  <a:solidFill>
                    <a:schemeClr val="bg1">
                      <a:lumMod val="50000"/>
                    </a:schemeClr>
                  </a:solidFill>
                </a:rPr>
                <a:t>4G</a:t>
              </a:r>
            </a:p>
          </p:txBody>
        </p:sp>
      </p:grpSp>
      <p:sp>
        <p:nvSpPr>
          <p:cNvPr id="144" name="Прямоугольник 2083"/>
          <p:cNvSpPr>
            <a:spLocks noChangeArrowheads="1"/>
          </p:cNvSpPr>
          <p:nvPr/>
        </p:nvSpPr>
        <p:spPr bwMode="auto">
          <a:xfrm>
            <a:off x="2894365" y="915437"/>
            <a:ext cx="18931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мобильные</a:t>
            </a:r>
            <a:r>
              <a:rPr lang="ru-RU" altLang="ru-RU" sz="1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сети</a:t>
            </a:r>
            <a:r>
              <a:rPr lang="ru-RU" altLang="ru-RU" sz="1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связи</a:t>
            </a:r>
            <a:endParaRPr lang="en-US" altLang="ru-RU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3383438" y="3624612"/>
            <a:ext cx="485988" cy="4848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6" name="Овал 145"/>
          <p:cNvSpPr/>
          <p:nvPr/>
        </p:nvSpPr>
        <p:spPr>
          <a:xfrm>
            <a:off x="2657742" y="3714272"/>
            <a:ext cx="340667" cy="33914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7" name="Прямоугольник 2083"/>
          <p:cNvSpPr>
            <a:spLocks noChangeArrowheads="1"/>
          </p:cNvSpPr>
          <p:nvPr/>
        </p:nvSpPr>
        <p:spPr bwMode="auto">
          <a:xfrm>
            <a:off x="2602043" y="3730613"/>
            <a:ext cx="524684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675" b="1" dirty="0">
                <a:solidFill>
                  <a:srgbClr val="00B0F0"/>
                </a:solidFill>
                <a:latin typeface="+mn-lt"/>
              </a:rPr>
              <a:t>PDH</a:t>
            </a:r>
          </a:p>
        </p:txBody>
      </p:sp>
      <p:sp>
        <p:nvSpPr>
          <p:cNvPr id="148" name="Прямоугольник 2083"/>
          <p:cNvSpPr>
            <a:spLocks noChangeArrowheads="1"/>
          </p:cNvSpPr>
          <p:nvPr/>
        </p:nvSpPr>
        <p:spPr bwMode="auto">
          <a:xfrm rot="2407830">
            <a:off x="2743637" y="3603311"/>
            <a:ext cx="524684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ru-RU" sz="675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61281" y="3512696"/>
            <a:ext cx="704158" cy="68500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0" name="Прямоугольник 2083"/>
          <p:cNvSpPr>
            <a:spLocks noChangeArrowheads="1"/>
          </p:cNvSpPr>
          <p:nvPr/>
        </p:nvSpPr>
        <p:spPr bwMode="auto">
          <a:xfrm>
            <a:off x="3034875" y="4380821"/>
            <a:ext cx="1933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стационарные сети связи</a:t>
            </a:r>
            <a:endParaRPr lang="en-US" altLang="ru-RU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5439152" y="3436421"/>
            <a:ext cx="903473" cy="86135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2" name="Прямоугольник 2083"/>
          <p:cNvSpPr>
            <a:spLocks noChangeArrowheads="1"/>
          </p:cNvSpPr>
          <p:nvPr/>
        </p:nvSpPr>
        <p:spPr bwMode="auto">
          <a:xfrm>
            <a:off x="4162242" y="1824315"/>
            <a:ext cx="10177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900" b="1" dirty="0">
                <a:solidFill>
                  <a:schemeClr val="bg1"/>
                </a:solidFill>
                <a:latin typeface="+mn-lt"/>
              </a:rPr>
              <a:t>CDMA</a:t>
            </a:r>
          </a:p>
        </p:txBody>
      </p:sp>
      <p:sp>
        <p:nvSpPr>
          <p:cNvPr id="153" name="Прямоугольник 2083"/>
          <p:cNvSpPr>
            <a:spLocks noChangeArrowheads="1"/>
          </p:cNvSpPr>
          <p:nvPr/>
        </p:nvSpPr>
        <p:spPr bwMode="auto">
          <a:xfrm>
            <a:off x="3063412" y="3665288"/>
            <a:ext cx="101776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750" b="1" dirty="0">
                <a:solidFill>
                  <a:srgbClr val="00B0F0"/>
                </a:solidFill>
                <a:latin typeface="+mn-lt"/>
              </a:rPr>
              <a:t>SDH</a:t>
            </a:r>
          </a:p>
        </p:txBody>
      </p:sp>
      <p:sp>
        <p:nvSpPr>
          <p:cNvPr id="154" name="Прямоугольник 2083"/>
          <p:cNvSpPr>
            <a:spLocks noChangeArrowheads="1"/>
          </p:cNvSpPr>
          <p:nvPr/>
        </p:nvSpPr>
        <p:spPr bwMode="auto">
          <a:xfrm>
            <a:off x="3165001" y="3784792"/>
            <a:ext cx="1017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B0F0"/>
                </a:solidFill>
                <a:latin typeface="+mn-lt"/>
              </a:rPr>
              <a:t>TDM</a:t>
            </a:r>
          </a:p>
        </p:txBody>
      </p:sp>
      <p:sp>
        <p:nvSpPr>
          <p:cNvPr id="155" name="Прямоугольник 2083"/>
          <p:cNvSpPr>
            <a:spLocks noChangeArrowheads="1"/>
          </p:cNvSpPr>
          <p:nvPr/>
        </p:nvSpPr>
        <p:spPr bwMode="auto">
          <a:xfrm>
            <a:off x="2549344" y="3844833"/>
            <a:ext cx="524684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675" b="1" dirty="0">
                <a:solidFill>
                  <a:srgbClr val="00B0F0"/>
                </a:solidFill>
                <a:latin typeface="+mn-lt"/>
              </a:rPr>
              <a:t>ATCK</a:t>
            </a:r>
          </a:p>
        </p:txBody>
      </p:sp>
      <p:sp>
        <p:nvSpPr>
          <p:cNvPr id="156" name="Прямоугольник 2083"/>
          <p:cNvSpPr>
            <a:spLocks noChangeArrowheads="1"/>
          </p:cNvSpPr>
          <p:nvPr/>
        </p:nvSpPr>
        <p:spPr bwMode="auto">
          <a:xfrm>
            <a:off x="4302983" y="3570474"/>
            <a:ext cx="60968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050" b="1" dirty="0">
                <a:solidFill>
                  <a:srgbClr val="00B0F0"/>
                </a:solidFill>
                <a:latin typeface="+mn-lt"/>
              </a:rPr>
              <a:t>DWDM</a:t>
            </a:r>
          </a:p>
        </p:txBody>
      </p:sp>
      <p:cxnSp>
        <p:nvCxnSpPr>
          <p:cNvPr id="157" name="Прямая со стрелкой 156"/>
          <p:cNvCxnSpPr/>
          <p:nvPr/>
        </p:nvCxnSpPr>
        <p:spPr>
          <a:xfrm>
            <a:off x="2651631" y="2732232"/>
            <a:ext cx="3999857" cy="0"/>
          </a:xfrm>
          <a:prstGeom prst="straightConnector1">
            <a:avLst/>
          </a:prstGeom>
          <a:ln w="1079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Прямоугольник 2083"/>
          <p:cNvSpPr>
            <a:spLocks noChangeArrowheads="1"/>
          </p:cNvSpPr>
          <p:nvPr/>
        </p:nvSpPr>
        <p:spPr bwMode="auto">
          <a:xfrm>
            <a:off x="3384498" y="2586551"/>
            <a:ext cx="2232740" cy="3000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50" b="1" dirty="0">
                <a:solidFill>
                  <a:srgbClr val="0070C0"/>
                </a:solidFill>
                <a:latin typeface="+mn-lt"/>
              </a:rPr>
              <a:t>конвергенция сетей связи</a:t>
            </a:r>
            <a:endParaRPr lang="en-US" altLang="ru-RU" sz="135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59" name="Прямая со стрелкой 158"/>
          <p:cNvCxnSpPr/>
          <p:nvPr/>
        </p:nvCxnSpPr>
        <p:spPr>
          <a:xfrm flipV="1">
            <a:off x="3069290" y="1740794"/>
            <a:ext cx="211718" cy="624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flipV="1">
            <a:off x="3921809" y="1712698"/>
            <a:ext cx="253354" cy="604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>
            <a:off x="6373681" y="1727835"/>
            <a:ext cx="328385" cy="18468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 flipV="1">
            <a:off x="5047858" y="1676275"/>
            <a:ext cx="298030" cy="933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>
            <a:off x="3069290" y="3882882"/>
            <a:ext cx="227709" cy="493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Прямоугольник 2083"/>
          <p:cNvSpPr>
            <a:spLocks noChangeArrowheads="1"/>
          </p:cNvSpPr>
          <p:nvPr/>
        </p:nvSpPr>
        <p:spPr bwMode="auto">
          <a:xfrm>
            <a:off x="4407142" y="3703994"/>
            <a:ext cx="609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B0F0"/>
                </a:solidFill>
                <a:latin typeface="+mn-lt"/>
              </a:rPr>
              <a:t>IMS</a:t>
            </a:r>
          </a:p>
        </p:txBody>
      </p:sp>
      <p:sp>
        <p:nvSpPr>
          <p:cNvPr id="165" name="Прямоугольник 2083"/>
          <p:cNvSpPr>
            <a:spLocks noChangeArrowheads="1"/>
          </p:cNvSpPr>
          <p:nvPr/>
        </p:nvSpPr>
        <p:spPr bwMode="auto">
          <a:xfrm>
            <a:off x="4291751" y="3983812"/>
            <a:ext cx="60968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825" b="1" dirty="0">
                <a:solidFill>
                  <a:srgbClr val="00B0F0"/>
                </a:solidFill>
                <a:latin typeface="+mn-lt"/>
              </a:rPr>
              <a:t>GPON</a:t>
            </a:r>
          </a:p>
        </p:txBody>
      </p:sp>
      <p:sp>
        <p:nvSpPr>
          <p:cNvPr id="166" name="Прямоугольник 2083"/>
          <p:cNvSpPr>
            <a:spLocks noChangeArrowheads="1"/>
          </p:cNvSpPr>
          <p:nvPr/>
        </p:nvSpPr>
        <p:spPr bwMode="auto">
          <a:xfrm>
            <a:off x="5599350" y="3448741"/>
            <a:ext cx="609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B0F0"/>
                </a:solidFill>
                <a:latin typeface="+mn-lt"/>
              </a:rPr>
              <a:t>SDN</a:t>
            </a:r>
          </a:p>
        </p:txBody>
      </p:sp>
      <p:sp>
        <p:nvSpPr>
          <p:cNvPr id="167" name="Прямоугольник 2083"/>
          <p:cNvSpPr>
            <a:spLocks noChangeArrowheads="1"/>
          </p:cNvSpPr>
          <p:nvPr/>
        </p:nvSpPr>
        <p:spPr bwMode="auto">
          <a:xfrm>
            <a:off x="5366459" y="3726217"/>
            <a:ext cx="7512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825" b="1" dirty="0">
                <a:solidFill>
                  <a:srgbClr val="00B0F0"/>
                </a:solidFill>
                <a:latin typeface="+mn-lt"/>
              </a:rPr>
              <a:t>WDM-PON</a:t>
            </a:r>
          </a:p>
        </p:txBody>
      </p:sp>
      <p:sp>
        <p:nvSpPr>
          <p:cNvPr id="168" name="Прямоугольник 2083"/>
          <p:cNvSpPr>
            <a:spLocks noChangeArrowheads="1"/>
          </p:cNvSpPr>
          <p:nvPr/>
        </p:nvSpPr>
        <p:spPr bwMode="auto">
          <a:xfrm>
            <a:off x="5574778" y="3887816"/>
            <a:ext cx="7512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050" b="1" dirty="0" err="1">
                <a:solidFill>
                  <a:srgbClr val="00B0F0"/>
                </a:solidFill>
                <a:latin typeface="+mn-lt"/>
              </a:rPr>
              <a:t>VirtualDC</a:t>
            </a:r>
            <a:r>
              <a:rPr lang="en-US" altLang="ru-RU" sz="1050" b="1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cxnSp>
        <p:nvCxnSpPr>
          <p:cNvPr id="169" name="Прямая со стрелкой 168"/>
          <p:cNvCxnSpPr/>
          <p:nvPr/>
        </p:nvCxnSpPr>
        <p:spPr>
          <a:xfrm flipV="1">
            <a:off x="6470397" y="3565788"/>
            <a:ext cx="294552" cy="26450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>
            <a:off x="5056183" y="3849954"/>
            <a:ext cx="296082" cy="524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 flipV="1">
            <a:off x="3944949" y="3877118"/>
            <a:ext cx="253354" cy="604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/>
          <p:cNvSpPr txBox="1"/>
          <p:nvPr/>
        </p:nvSpPr>
        <p:spPr>
          <a:xfrm>
            <a:off x="4413527" y="226282"/>
            <a:ext cx="261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  <a:latin typeface="Calibri" panose="020F0502020204030204"/>
              </a:rPr>
              <a:t>Развитие сетей связи 5</a:t>
            </a:r>
            <a:r>
              <a:rPr lang="en-US" b="1" dirty="0">
                <a:solidFill>
                  <a:srgbClr val="1F497D"/>
                </a:solidFill>
                <a:latin typeface="Calibri" panose="020F0502020204030204"/>
              </a:rPr>
              <a:t>G</a:t>
            </a:r>
            <a:endParaRPr lang="ru-RU" b="1" dirty="0">
              <a:solidFill>
                <a:srgbClr val="1F497D"/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9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1" grpId="0" animBg="1"/>
      <p:bldP spid="131" grpId="1" animBg="1"/>
      <p:bldP spid="132" grpId="0"/>
      <p:bldP spid="132" grpId="1"/>
      <p:bldP spid="133" grpId="0"/>
      <p:bldP spid="133" grpId="1"/>
      <p:bldP spid="134" grpId="0"/>
      <p:bldP spid="134" grpId="1"/>
      <p:bldP spid="135" grpId="0" animBg="1"/>
      <p:bldP spid="135" grpId="1" animBg="1"/>
      <p:bldP spid="136" grpId="0"/>
      <p:bldP spid="136" grpId="1"/>
      <p:bldP spid="137" grpId="0"/>
      <p:bldP spid="137" grpId="1"/>
      <p:bldP spid="138" grpId="0"/>
      <p:bldP spid="138" grpId="1"/>
      <p:bldP spid="144" grpId="0"/>
      <p:bldP spid="144" grpId="1"/>
      <p:bldP spid="145" grpId="0" animBg="1"/>
      <p:bldP spid="145" grpId="1" animBg="1"/>
      <p:bldP spid="146" grpId="0" animBg="1"/>
      <p:bldP spid="146" grpId="1" animBg="1"/>
      <p:bldP spid="147" grpId="0"/>
      <p:bldP spid="147" grpId="1"/>
      <p:bldP spid="148" grpId="0"/>
      <p:bldP spid="148" grpId="1"/>
      <p:bldP spid="149" grpId="0" animBg="1"/>
      <p:bldP spid="149" grpId="1" animBg="1"/>
      <p:bldP spid="150" grpId="0"/>
      <p:bldP spid="150" grpId="1"/>
      <p:bldP spid="151" grpId="0" animBg="1"/>
      <p:bldP spid="151" grpId="1" animBg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8" grpId="0" animBg="1"/>
      <p:bldP spid="158" grpId="1" animBg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618</Words>
  <Application>Microsoft Office PowerPoint</Application>
  <PresentationFormat>Экран (16:9)</PresentationFormat>
  <Paragraphs>212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Кухаренко Андрей Викторович</cp:lastModifiedBy>
  <cp:revision>380</cp:revision>
  <cp:lastPrinted>2019-11-25T12:15:00Z</cp:lastPrinted>
  <dcterms:created xsi:type="dcterms:W3CDTF">2018-02-16T05:24:00Z</dcterms:created>
  <dcterms:modified xsi:type="dcterms:W3CDTF">2021-04-27T11:17:36Z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