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323" r:id="rId2"/>
    <p:sldId id="342" r:id="rId3"/>
    <p:sldId id="343" r:id="rId4"/>
    <p:sldId id="351" r:id="rId5"/>
    <p:sldId id="352" r:id="rId6"/>
    <p:sldId id="356" r:id="rId7"/>
    <p:sldId id="358" r:id="rId8"/>
    <p:sldId id="355" r:id="rId9"/>
    <p:sldId id="357" r:id="rId10"/>
    <p:sldId id="354" r:id="rId11"/>
    <p:sldId id="324" r:id="rId12"/>
    <p:sldId id="346" r:id="rId13"/>
    <p:sldId id="353" r:id="rId14"/>
    <p:sldId id="347" r:id="rId15"/>
    <p:sldId id="271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D3F"/>
    <a:srgbClr val="D8EEC0"/>
    <a:srgbClr val="C0E399"/>
    <a:srgbClr val="F58383"/>
    <a:srgbClr val="12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5332" autoAdjust="0"/>
  </p:normalViewPr>
  <p:slideViewPr>
    <p:cSldViewPr>
      <p:cViewPr varScale="1">
        <p:scale>
          <a:sx n="89" d="100"/>
          <a:sy n="89" d="100"/>
        </p:scale>
        <p:origin x="130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4BC86-557D-4859-93E6-DD6A91A700A2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5D42A4-71F4-40CB-97B6-7D8E44EE189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управленческих воздействий </a:t>
          </a:r>
          <a:b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корректировке национальной или региональной политики в сфере информатизации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385D1-0188-4EC3-AD0D-AD83EF21ABD1}" type="parTrans" cxnId="{4888F2D1-44C5-40A9-8DBD-3B7D92D20FE8}">
      <dgm:prSet/>
      <dgm:spPr/>
      <dgm:t>
        <a:bodyPr/>
        <a:lstStyle/>
        <a:p>
          <a:endParaRPr lang="ru-RU"/>
        </a:p>
      </dgm:t>
    </dgm:pt>
    <dgm:pt modelId="{FBBF9A54-9580-460B-8A38-BF35AF3E6344}" type="sibTrans" cxnId="{4888F2D1-44C5-40A9-8DBD-3B7D92D20FE8}">
      <dgm:prSet/>
      <dgm:spPr/>
      <dgm:t>
        <a:bodyPr/>
        <a:lstStyle/>
        <a:p>
          <a:endParaRPr lang="ru-RU"/>
        </a:p>
      </dgm:t>
    </dgm:pt>
    <dgm:pt modelId="{BBD958CC-88A3-474A-A0F7-C5AFF8E1118B}">
      <dgm:prSet custT="1"/>
      <dgm:spPr/>
      <dgm:t>
        <a:bodyPr/>
        <a:lstStyle/>
        <a:p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и анализ состояния развития </a:t>
          </a:r>
          <a:b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потенциальных возможностей ИКР</a:t>
          </a:r>
          <a:endParaRPr lang="ru-RU" sz="1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7D869-6154-4AAC-B13E-BC2E15084E92}" type="parTrans" cxnId="{C7EB2356-BC43-4FE2-BE03-BCD9C4A5B1A0}">
      <dgm:prSet/>
      <dgm:spPr/>
      <dgm:t>
        <a:bodyPr/>
        <a:lstStyle/>
        <a:p>
          <a:endParaRPr lang="ru-RU"/>
        </a:p>
      </dgm:t>
    </dgm:pt>
    <dgm:pt modelId="{DD7DDEBB-190E-4FBD-9C91-4E89A55976EB}" type="sibTrans" cxnId="{C7EB2356-BC43-4FE2-BE03-BCD9C4A5B1A0}">
      <dgm:prSet/>
      <dgm:spPr>
        <a:ln>
          <a:solidFill>
            <a:schemeClr val="accent2">
              <a:hueOff val="3957205"/>
              <a:satOff val="-25907"/>
              <a:lumOff val="5685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B4CCE2D5-9501-4238-AAF2-3EA1EB1613AA}">
      <dgm:prSet custT="1"/>
      <dgm:spPr/>
      <dgm:t>
        <a:bodyPr/>
        <a:lstStyle/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комплексного статистического наблюдения за ходом </a:t>
          </a:r>
          <a:b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характером  количественных </a:t>
          </a:r>
          <a:b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качественных изменений инфокоммуникационных процессов и явлений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87B1B-7CE7-4C05-853F-D52196F44B62}" type="parTrans" cxnId="{115B1BA0-59A0-403D-A28B-4490B0BEF171}">
      <dgm:prSet/>
      <dgm:spPr/>
      <dgm:t>
        <a:bodyPr/>
        <a:lstStyle/>
        <a:p>
          <a:endParaRPr lang="ru-RU"/>
        </a:p>
      </dgm:t>
    </dgm:pt>
    <dgm:pt modelId="{1C352788-1ACD-4917-858B-9CCA8B5049BE}" type="sibTrans" cxnId="{115B1BA0-59A0-403D-A28B-4490B0BEF171}">
      <dgm:prSet/>
      <dgm:spPr/>
      <dgm:t>
        <a:bodyPr/>
        <a:lstStyle/>
        <a:p>
          <a:endParaRPr lang="ru-RU"/>
        </a:p>
      </dgm:t>
    </dgm:pt>
    <dgm:pt modelId="{52D21016-8F96-44E9-89FA-AB162C8AD2C7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 проведения Регионального мониторинга ИКР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A058D-FEE3-45FC-90E1-308BE6921A90}" type="parTrans" cxnId="{A905B43F-CBCC-497F-8726-7588BDFDCFD1}">
      <dgm:prSet/>
      <dgm:spPr/>
      <dgm:t>
        <a:bodyPr/>
        <a:lstStyle/>
        <a:p>
          <a:endParaRPr lang="ru-RU"/>
        </a:p>
      </dgm:t>
    </dgm:pt>
    <dgm:pt modelId="{05764C9F-4AAE-4544-8FDF-B905D5A8A65C}" type="sibTrans" cxnId="{A905B43F-CBCC-497F-8726-7588BDFDCFD1}">
      <dgm:prSet/>
      <dgm:spPr>
        <a:ln>
          <a:solidFill>
            <a:schemeClr val="accent2">
              <a:hueOff val="11871614"/>
              <a:satOff val="-77721"/>
              <a:lumOff val="17056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925EFE48-DDEC-4E34-B586-DB4135CCAF59}" type="pres">
      <dgm:prSet presAssocID="{19C4BC86-557D-4859-93E6-DD6A91A700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3F7D6-99AD-413F-B94F-01C2975A90A7}" type="pres">
      <dgm:prSet presAssocID="{9D5D42A4-71F4-40CB-97B6-7D8E44EE189A}" presName="node" presStyleLbl="node1" presStyleIdx="0" presStyleCnt="4" custScaleX="141160" custRadScaleRad="181407" custRadScaleInc="224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1D920-EC30-437C-B713-6069C3A96421}" type="pres">
      <dgm:prSet presAssocID="{9D5D42A4-71F4-40CB-97B6-7D8E44EE189A}" presName="spNode" presStyleCnt="0"/>
      <dgm:spPr/>
      <dgm:t>
        <a:bodyPr/>
        <a:lstStyle/>
        <a:p>
          <a:endParaRPr lang="ru-RU"/>
        </a:p>
      </dgm:t>
    </dgm:pt>
    <dgm:pt modelId="{E965759B-2124-4DB5-BC9C-81DA85A8DD22}" type="pres">
      <dgm:prSet presAssocID="{FBBF9A54-9580-460B-8A38-BF35AF3E634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A585EDC-E372-4CA5-9470-7AE36C8963D3}" type="pres">
      <dgm:prSet presAssocID="{BBD958CC-88A3-474A-A0F7-C5AFF8E1118B}" presName="node" presStyleLbl="node1" presStyleIdx="1" presStyleCnt="4" custScaleX="142110" custRadScaleRad="170920" custRadScaleInc="3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DFBC3-AC4D-4224-995E-B9BA75674357}" type="pres">
      <dgm:prSet presAssocID="{BBD958CC-88A3-474A-A0F7-C5AFF8E1118B}" presName="spNode" presStyleCnt="0"/>
      <dgm:spPr/>
      <dgm:t>
        <a:bodyPr/>
        <a:lstStyle/>
        <a:p>
          <a:endParaRPr lang="ru-RU"/>
        </a:p>
      </dgm:t>
    </dgm:pt>
    <dgm:pt modelId="{34A86517-79E1-4807-860A-6A45CD9CE075}" type="pres">
      <dgm:prSet presAssocID="{DD7DDEBB-190E-4FBD-9C91-4E89A55976E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B3A91BC-2D33-4D43-A552-4B8D6EAF4DCC}" type="pres">
      <dgm:prSet presAssocID="{B4CCE2D5-9501-4238-AAF2-3EA1EB1613AA}" presName="node" presStyleLbl="node1" presStyleIdx="2" presStyleCnt="4" custScaleX="163172" custRadScaleRad="151859" custRadScaleInc="22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183EF-CFBB-4515-B357-D3B308970A20}" type="pres">
      <dgm:prSet presAssocID="{B4CCE2D5-9501-4238-AAF2-3EA1EB1613AA}" presName="spNode" presStyleCnt="0"/>
      <dgm:spPr/>
      <dgm:t>
        <a:bodyPr/>
        <a:lstStyle/>
        <a:p>
          <a:endParaRPr lang="ru-RU"/>
        </a:p>
      </dgm:t>
    </dgm:pt>
    <dgm:pt modelId="{189C30C6-00BE-4870-8332-FCC6996B0205}" type="pres">
      <dgm:prSet presAssocID="{1C352788-1ACD-4917-858B-9CCA8B5049B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32E54E8-DEFE-4643-ADB1-E3B2B9A3706F}" type="pres">
      <dgm:prSet presAssocID="{52D21016-8F96-44E9-89FA-AB162C8AD2C7}" presName="node" presStyleLbl="node1" presStyleIdx="3" presStyleCnt="4" custScaleX="130543" custRadScaleRad="153431" custRadScaleInc="10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E987E-BC0F-431B-8FBA-85C713F40D65}" type="pres">
      <dgm:prSet presAssocID="{52D21016-8F96-44E9-89FA-AB162C8AD2C7}" presName="spNode" presStyleCnt="0"/>
      <dgm:spPr/>
      <dgm:t>
        <a:bodyPr/>
        <a:lstStyle/>
        <a:p>
          <a:endParaRPr lang="ru-RU"/>
        </a:p>
      </dgm:t>
    </dgm:pt>
    <dgm:pt modelId="{0D3512ED-050D-4DF0-AD8A-CAF59944A6B6}" type="pres">
      <dgm:prSet presAssocID="{05764C9F-4AAE-4544-8FDF-B905D5A8A65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CC804F0-795D-4721-9FE9-D8501E977501}" type="presOf" srcId="{9D5D42A4-71F4-40CB-97B6-7D8E44EE189A}" destId="{3193F7D6-99AD-413F-B94F-01C2975A90A7}" srcOrd="0" destOrd="0" presId="urn:microsoft.com/office/officeart/2005/8/layout/cycle6"/>
    <dgm:cxn modelId="{72289036-6C41-479C-A233-13F27497E775}" type="presOf" srcId="{FBBF9A54-9580-460B-8A38-BF35AF3E6344}" destId="{E965759B-2124-4DB5-BC9C-81DA85A8DD22}" srcOrd="0" destOrd="0" presId="urn:microsoft.com/office/officeart/2005/8/layout/cycle6"/>
    <dgm:cxn modelId="{5FD9635D-CEDF-4537-9C99-AD8C3598BB11}" type="presOf" srcId="{BBD958CC-88A3-474A-A0F7-C5AFF8E1118B}" destId="{5A585EDC-E372-4CA5-9470-7AE36C8963D3}" srcOrd="0" destOrd="0" presId="urn:microsoft.com/office/officeart/2005/8/layout/cycle6"/>
    <dgm:cxn modelId="{A10A863A-C3E3-41EC-853A-4DF06C7CEB8E}" type="presOf" srcId="{19C4BC86-557D-4859-93E6-DD6A91A700A2}" destId="{925EFE48-DDEC-4E34-B586-DB4135CCAF59}" srcOrd="0" destOrd="0" presId="urn:microsoft.com/office/officeart/2005/8/layout/cycle6"/>
    <dgm:cxn modelId="{A905B43F-CBCC-497F-8726-7588BDFDCFD1}" srcId="{19C4BC86-557D-4859-93E6-DD6A91A700A2}" destId="{52D21016-8F96-44E9-89FA-AB162C8AD2C7}" srcOrd="3" destOrd="0" parTransId="{386A058D-FEE3-45FC-90E1-308BE6921A90}" sibTransId="{05764C9F-4AAE-4544-8FDF-B905D5A8A65C}"/>
    <dgm:cxn modelId="{C7EB2356-BC43-4FE2-BE03-BCD9C4A5B1A0}" srcId="{19C4BC86-557D-4859-93E6-DD6A91A700A2}" destId="{BBD958CC-88A3-474A-A0F7-C5AFF8E1118B}" srcOrd="1" destOrd="0" parTransId="{1C07D869-6154-4AAC-B13E-BC2E15084E92}" sibTransId="{DD7DDEBB-190E-4FBD-9C91-4E89A55976EB}"/>
    <dgm:cxn modelId="{39232A45-0491-42CA-A322-4D86ABBDC23A}" type="presOf" srcId="{B4CCE2D5-9501-4238-AAF2-3EA1EB1613AA}" destId="{1B3A91BC-2D33-4D43-A552-4B8D6EAF4DCC}" srcOrd="0" destOrd="0" presId="urn:microsoft.com/office/officeart/2005/8/layout/cycle6"/>
    <dgm:cxn modelId="{32781E80-7151-46BA-8506-6B0738174DC5}" type="presOf" srcId="{05764C9F-4AAE-4544-8FDF-B905D5A8A65C}" destId="{0D3512ED-050D-4DF0-AD8A-CAF59944A6B6}" srcOrd="0" destOrd="0" presId="urn:microsoft.com/office/officeart/2005/8/layout/cycle6"/>
    <dgm:cxn modelId="{626D1E88-832F-4D46-95C6-59B54E627E0B}" type="presOf" srcId="{52D21016-8F96-44E9-89FA-AB162C8AD2C7}" destId="{132E54E8-DEFE-4643-ADB1-E3B2B9A3706F}" srcOrd="0" destOrd="0" presId="urn:microsoft.com/office/officeart/2005/8/layout/cycle6"/>
    <dgm:cxn modelId="{115B1BA0-59A0-403D-A28B-4490B0BEF171}" srcId="{19C4BC86-557D-4859-93E6-DD6A91A700A2}" destId="{B4CCE2D5-9501-4238-AAF2-3EA1EB1613AA}" srcOrd="2" destOrd="0" parTransId="{A5687B1B-7CE7-4C05-853F-D52196F44B62}" sibTransId="{1C352788-1ACD-4917-858B-9CCA8B5049BE}"/>
    <dgm:cxn modelId="{9CB2FAA7-9FBD-44CB-B022-06C2482F30BB}" type="presOf" srcId="{1C352788-1ACD-4917-858B-9CCA8B5049BE}" destId="{189C30C6-00BE-4870-8332-FCC6996B0205}" srcOrd="0" destOrd="0" presId="urn:microsoft.com/office/officeart/2005/8/layout/cycle6"/>
    <dgm:cxn modelId="{4888F2D1-44C5-40A9-8DBD-3B7D92D20FE8}" srcId="{19C4BC86-557D-4859-93E6-DD6A91A700A2}" destId="{9D5D42A4-71F4-40CB-97B6-7D8E44EE189A}" srcOrd="0" destOrd="0" parTransId="{CBD385D1-0188-4EC3-AD0D-AD83EF21ABD1}" sibTransId="{FBBF9A54-9580-460B-8A38-BF35AF3E6344}"/>
    <dgm:cxn modelId="{E8062E1D-CFF2-4680-8C11-B97EC9CC77DD}" type="presOf" srcId="{DD7DDEBB-190E-4FBD-9C91-4E89A55976EB}" destId="{34A86517-79E1-4807-860A-6A45CD9CE075}" srcOrd="0" destOrd="0" presId="urn:microsoft.com/office/officeart/2005/8/layout/cycle6"/>
    <dgm:cxn modelId="{393BEB8F-2FCD-4702-872F-A5FF36BFE27D}" type="presParOf" srcId="{925EFE48-DDEC-4E34-B586-DB4135CCAF59}" destId="{3193F7D6-99AD-413F-B94F-01C2975A90A7}" srcOrd="0" destOrd="0" presId="urn:microsoft.com/office/officeart/2005/8/layout/cycle6"/>
    <dgm:cxn modelId="{97A5D01A-11F1-4574-BCB2-DBD08CC8F717}" type="presParOf" srcId="{925EFE48-DDEC-4E34-B586-DB4135CCAF59}" destId="{0C31D920-EC30-437C-B713-6069C3A96421}" srcOrd="1" destOrd="0" presId="urn:microsoft.com/office/officeart/2005/8/layout/cycle6"/>
    <dgm:cxn modelId="{83C1D5B7-AD01-414E-BECB-DC29658BB340}" type="presParOf" srcId="{925EFE48-DDEC-4E34-B586-DB4135CCAF59}" destId="{E965759B-2124-4DB5-BC9C-81DA85A8DD22}" srcOrd="2" destOrd="0" presId="urn:microsoft.com/office/officeart/2005/8/layout/cycle6"/>
    <dgm:cxn modelId="{F30D3CE9-417B-4D78-BAA7-0248FA84D365}" type="presParOf" srcId="{925EFE48-DDEC-4E34-B586-DB4135CCAF59}" destId="{5A585EDC-E372-4CA5-9470-7AE36C8963D3}" srcOrd="3" destOrd="0" presId="urn:microsoft.com/office/officeart/2005/8/layout/cycle6"/>
    <dgm:cxn modelId="{3BDE5CCA-F0E0-4DC4-BD0C-B60C4C4C4F3C}" type="presParOf" srcId="{925EFE48-DDEC-4E34-B586-DB4135CCAF59}" destId="{FBFDFBC3-AC4D-4224-995E-B9BA75674357}" srcOrd="4" destOrd="0" presId="urn:microsoft.com/office/officeart/2005/8/layout/cycle6"/>
    <dgm:cxn modelId="{F2AD3F00-BA25-47A7-841A-817C7B0E7CA1}" type="presParOf" srcId="{925EFE48-DDEC-4E34-B586-DB4135CCAF59}" destId="{34A86517-79E1-4807-860A-6A45CD9CE075}" srcOrd="5" destOrd="0" presId="urn:microsoft.com/office/officeart/2005/8/layout/cycle6"/>
    <dgm:cxn modelId="{EC91782A-6926-4B06-868B-9F45C95C2206}" type="presParOf" srcId="{925EFE48-DDEC-4E34-B586-DB4135CCAF59}" destId="{1B3A91BC-2D33-4D43-A552-4B8D6EAF4DCC}" srcOrd="6" destOrd="0" presId="urn:microsoft.com/office/officeart/2005/8/layout/cycle6"/>
    <dgm:cxn modelId="{DC84D09C-A4D8-4026-8978-B3966EDA0F3E}" type="presParOf" srcId="{925EFE48-DDEC-4E34-B586-DB4135CCAF59}" destId="{76F183EF-CFBB-4515-B357-D3B308970A20}" srcOrd="7" destOrd="0" presId="urn:microsoft.com/office/officeart/2005/8/layout/cycle6"/>
    <dgm:cxn modelId="{39CC4654-08D1-4F1A-8C1D-76BE2AC86809}" type="presParOf" srcId="{925EFE48-DDEC-4E34-B586-DB4135CCAF59}" destId="{189C30C6-00BE-4870-8332-FCC6996B0205}" srcOrd="8" destOrd="0" presId="urn:microsoft.com/office/officeart/2005/8/layout/cycle6"/>
    <dgm:cxn modelId="{53BF4394-CB7D-48ED-87F4-287E0E9B684F}" type="presParOf" srcId="{925EFE48-DDEC-4E34-B586-DB4135CCAF59}" destId="{132E54E8-DEFE-4643-ADB1-E3B2B9A3706F}" srcOrd="9" destOrd="0" presId="urn:microsoft.com/office/officeart/2005/8/layout/cycle6"/>
    <dgm:cxn modelId="{35E80C0A-BC1F-46D8-AE4C-36A777968466}" type="presParOf" srcId="{925EFE48-DDEC-4E34-B586-DB4135CCAF59}" destId="{264E987E-BC0F-431B-8FBA-85C713F40D65}" srcOrd="10" destOrd="0" presId="urn:microsoft.com/office/officeart/2005/8/layout/cycle6"/>
    <dgm:cxn modelId="{962FC6E6-7F47-4FC5-B4B2-226B191B664F}" type="presParOf" srcId="{925EFE48-DDEC-4E34-B586-DB4135CCAF59}" destId="{0D3512ED-050D-4DF0-AD8A-CAF59944A6B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3F7D6-99AD-413F-B94F-01C2975A90A7}">
      <dsp:nvSpPr>
        <dsp:cNvPr id="0" name=""/>
        <dsp:cNvSpPr/>
      </dsp:nvSpPr>
      <dsp:spPr>
        <a:xfrm>
          <a:off x="5970725" y="495396"/>
          <a:ext cx="2187559" cy="1007306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Выработка управленческих воздействий </a:t>
          </a:r>
          <a:b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корректировке национальной или региональной политики в сфере информатизации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9898" y="544569"/>
        <a:ext cx="2089213" cy="908960"/>
      </dsp:txXfrm>
    </dsp:sp>
    <dsp:sp modelId="{E965759B-2124-4DB5-BC9C-81DA85A8DD22}">
      <dsp:nvSpPr>
        <dsp:cNvPr id="0" name=""/>
        <dsp:cNvSpPr/>
      </dsp:nvSpPr>
      <dsp:spPr>
        <a:xfrm>
          <a:off x="3900121" y="-32082"/>
          <a:ext cx="3330949" cy="3330949"/>
        </a:xfrm>
        <a:custGeom>
          <a:avLst/>
          <a:gdLst/>
          <a:ahLst/>
          <a:cxnLst/>
          <a:rect l="0" t="0" r="0" b="0"/>
          <a:pathLst>
            <a:path>
              <a:moveTo>
                <a:pt x="3326364" y="1541980"/>
              </a:moveTo>
              <a:arcTo wR="1665474" hR="1665474" stAng="21344858" swAng="147155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85EDC-E372-4CA5-9470-7AE36C8963D3}">
      <dsp:nvSpPr>
        <dsp:cNvPr id="0" name=""/>
        <dsp:cNvSpPr/>
      </dsp:nvSpPr>
      <dsp:spPr>
        <a:xfrm>
          <a:off x="5970726" y="2217245"/>
          <a:ext cx="2202281" cy="1007306"/>
        </a:xfrm>
        <a:prstGeom prst="roundRect">
          <a:avLst/>
        </a:prstGeom>
        <a:gradFill rotWithShape="0">
          <a:gsLst>
            <a:gs pos="28000">
              <a:schemeClr val="accent2">
                <a:hueOff val="-245742"/>
                <a:satOff val="29557"/>
                <a:lumOff val="339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и анализ состояния развития </a:t>
          </a:r>
          <a:b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потенциальных возможностей ИКР</a:t>
          </a:r>
          <a:endParaRPr lang="ru-RU" sz="1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9899" y="2266418"/>
        <a:ext cx="2103935" cy="908960"/>
      </dsp:txXfrm>
    </dsp:sp>
    <dsp:sp modelId="{34A86517-79E1-4807-860A-6A45CD9CE075}">
      <dsp:nvSpPr>
        <dsp:cNvPr id="0" name=""/>
        <dsp:cNvSpPr/>
      </dsp:nvSpPr>
      <dsp:spPr>
        <a:xfrm>
          <a:off x="2225865" y="1088728"/>
          <a:ext cx="4707281" cy="4707281"/>
        </a:xfrm>
        <a:custGeom>
          <a:avLst/>
          <a:gdLst/>
          <a:ahLst/>
          <a:cxnLst/>
          <a:rect l="0" t="0" r="0" b="0"/>
          <a:pathLst>
            <a:path>
              <a:moveTo>
                <a:pt x="4701068" y="2182733"/>
              </a:moveTo>
              <a:arcTo wR="2353640" hR="2353640" stAng="21350152" swAng="10662490"/>
            </a:path>
          </a:pathLst>
        </a:custGeom>
        <a:noFill/>
        <a:ln w="9525" cap="flat" cmpd="sng" algn="ctr">
          <a:solidFill>
            <a:schemeClr val="accent2">
              <a:hueOff val="3957205"/>
              <a:satOff val="-25907"/>
              <a:lumOff val="5685"/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A91BC-2D33-4D43-A552-4B8D6EAF4DCC}">
      <dsp:nvSpPr>
        <dsp:cNvPr id="0" name=""/>
        <dsp:cNvSpPr/>
      </dsp:nvSpPr>
      <dsp:spPr>
        <a:xfrm>
          <a:off x="686183" y="2652881"/>
          <a:ext cx="2528679" cy="1007306"/>
        </a:xfrm>
        <a:prstGeom prst="roundRect">
          <a:avLst/>
        </a:prstGeom>
        <a:gradFill rotWithShape="0">
          <a:gsLst>
            <a:gs pos="28000">
              <a:schemeClr val="accent2">
                <a:hueOff val="-491484"/>
                <a:satOff val="59113"/>
                <a:lumOff val="679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комплексного статистического наблюдения за ходом </a:t>
          </a:r>
          <a:b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характером  количественных </a:t>
          </a:r>
          <a:b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качественных изменений инфокоммуникационных процессов и явлений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56" y="2702054"/>
        <a:ext cx="2430333" cy="908960"/>
      </dsp:txXfrm>
    </dsp:sp>
    <dsp:sp modelId="{189C30C6-00BE-4870-8332-FCC6996B0205}">
      <dsp:nvSpPr>
        <dsp:cNvPr id="0" name=""/>
        <dsp:cNvSpPr/>
      </dsp:nvSpPr>
      <dsp:spPr>
        <a:xfrm>
          <a:off x="1690055" y="401290"/>
          <a:ext cx="3330949" cy="3330949"/>
        </a:xfrm>
        <a:custGeom>
          <a:avLst/>
          <a:gdLst/>
          <a:ahLst/>
          <a:cxnLst/>
          <a:rect l="0" t="0" r="0" b="0"/>
          <a:pathLst>
            <a:path>
              <a:moveTo>
                <a:pt x="101840" y="2238933"/>
              </a:moveTo>
              <a:arcTo wR="1665474" hR="1665474" stAng="9591576" swAng="2813649"/>
            </a:path>
          </a:pathLst>
        </a:custGeom>
        <a:noFill/>
        <a:ln w="9525" cap="flat" cmpd="sng" algn="ctr">
          <a:solidFill>
            <a:schemeClr val="accent2">
              <a:hueOff val="-491484"/>
              <a:satOff val="59113"/>
              <a:lumOff val="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E54E8-DEFE-4643-ADB1-E3B2B9A3706F}">
      <dsp:nvSpPr>
        <dsp:cNvPr id="0" name=""/>
        <dsp:cNvSpPr/>
      </dsp:nvSpPr>
      <dsp:spPr>
        <a:xfrm>
          <a:off x="1109398" y="297703"/>
          <a:ext cx="2023027" cy="1007306"/>
        </a:xfrm>
        <a:prstGeom prst="roundRect">
          <a:avLst/>
        </a:prstGeom>
        <a:gradFill rotWithShape="0">
          <a:gsLst>
            <a:gs pos="28000">
              <a:schemeClr val="accent2">
                <a:hueOff val="-737226"/>
                <a:satOff val="88670"/>
                <a:lumOff val="1019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 проведения Регионального мониторинга ИКР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8571" y="346876"/>
        <a:ext cx="1924681" cy="908960"/>
      </dsp:txXfrm>
    </dsp:sp>
    <dsp:sp modelId="{0D3512ED-050D-4DF0-AD8A-CAF59944A6B6}">
      <dsp:nvSpPr>
        <dsp:cNvPr id="0" name=""/>
        <dsp:cNvSpPr/>
      </dsp:nvSpPr>
      <dsp:spPr>
        <a:xfrm>
          <a:off x="2537264" y="-1733070"/>
          <a:ext cx="4259240" cy="4259240"/>
        </a:xfrm>
        <a:custGeom>
          <a:avLst/>
          <a:gdLst/>
          <a:ahLst/>
          <a:cxnLst/>
          <a:rect l="0" t="0" r="0" b="0"/>
          <a:pathLst>
            <a:path>
              <a:moveTo>
                <a:pt x="4697" y="1988249"/>
              </a:moveTo>
              <a:arcTo wR="2129620" hR="2129620" stAng="11028376" swAng="10662490"/>
            </a:path>
          </a:pathLst>
        </a:custGeom>
        <a:noFill/>
        <a:ln w="9525" cap="flat" cmpd="sng" algn="ctr">
          <a:solidFill>
            <a:schemeClr val="accent2">
              <a:hueOff val="11871614"/>
              <a:satOff val="-77721"/>
              <a:lumOff val="17056"/>
              <a:alpha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38EB-2B59-4A45-BFF1-D79D912B82DB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4D63-DD4E-41F9-87A8-51DF8EF39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07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35F3D-A559-4879-9C53-56EAA0D2DE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537FE-5205-4CC5-9B9B-DB5A766E6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6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37FE-5205-4CC5-9B9B-DB5A766E6B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5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4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37FE-5205-4CC5-9B9B-DB5A766E6B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7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9A6D-2C21-4BAE-9267-12EBC3C5D3A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6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37FE-5205-4CC5-9B9B-DB5A766E6B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E7F5-E9EA-4493-A85C-FE476521FD1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793-6849-4DEC-9508-84CFE34DC77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8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633B-6FF8-49D5-BBEA-AB45323B806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5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64638"/>
            <a:ext cx="42202" cy="582836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205871"/>
            <a:ext cx="539912" cy="534831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116632"/>
            <a:ext cx="5800820" cy="714552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980018"/>
            <a:ext cx="9144000" cy="5877983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5"/>
          <a:stretch/>
        </p:blipFill>
        <p:spPr bwMode="auto">
          <a:xfrm>
            <a:off x="251520" y="164638"/>
            <a:ext cx="374440" cy="6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E5E-A5EB-4BE4-B64A-59FF3B9527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4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2D37-7AFF-4111-8F25-924D7A7722A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5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E74-C5DD-4919-94C8-FED49DFE518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0AF4-E820-4D00-A8C5-319471A7A14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1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E321-7D20-4FCF-AC43-00EDB50D8A1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6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D269-7F47-4E8A-B884-6392F59E3DD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E40C-7B44-4FA9-8737-6B8C9371475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8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F4E0-773A-4783-BBBF-674535D71AE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7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05EB73-CE63-4745-B755-A276F9020C5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16.05.2021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c.org.ru/o-rss/dokumenty-zasedaniy/ekspertnyy-sovet-mpa-sng-rss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.gi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gif"/><Relationship Id="rId4" Type="http://schemas.openxmlformats.org/officeDocument/2006/relationships/diagramData" Target="../diagrams/data1.xml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626044" cy="3939951"/>
          </a:xfrm>
          <a:prstGeom prst="rect">
            <a:avLst/>
          </a:prstGeom>
        </p:spPr>
      </p:pic>
      <p:pic>
        <p:nvPicPr>
          <p:cNvPr id="15" name="Рисунок 14" descr="azerbaij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083" y="0"/>
            <a:ext cx="537873" cy="6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armeni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69" y="0"/>
            <a:ext cx="539750" cy="6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elar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997" y="-18366"/>
            <a:ext cx="539750" cy="67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georgi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0004" y="-27862"/>
            <a:ext cx="539750" cy="6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kazakhsta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7398" y="-46869"/>
            <a:ext cx="541337" cy="6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kyrgyzsta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1458" y="-16853"/>
            <a:ext cx="541338" cy="66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moldova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1567" y="0"/>
            <a:ext cx="539750" cy="64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russian_federation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76770" y="-27862"/>
            <a:ext cx="539750" cy="6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tajiksta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4222" y="-9153"/>
            <a:ext cx="539415" cy="6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turkmenista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509" y="-9647"/>
            <a:ext cx="553650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ukrain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43198" y="-9080"/>
            <a:ext cx="539750" cy="6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uzbekistan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26468" y="0"/>
            <a:ext cx="541337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latvia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41938" y="-9916"/>
            <a:ext cx="541338" cy="66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lithuani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3474" y="0"/>
            <a:ext cx="539750" cy="6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bulgaria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34645" y="-16853"/>
            <a:ext cx="539750" cy="6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slovenia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27582" y="7892"/>
            <a:ext cx="539750" cy="6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496" y="5254811"/>
            <a:ext cx="2811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/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/>
            <a:endParaRPr lang="ru-RU" sz="1600" b="1" i="1" dirty="0" smtClean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/>
            <a:endParaRPr lang="ru-RU" sz="1600" b="1" i="1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/>
            <a:endParaRPr lang="ru-RU" sz="1600" b="1" i="1" dirty="0" smtClean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/>
            <a:endParaRPr lang="ru-RU" sz="1600" b="1" i="1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lh3.googleusercontent.com/ybPm3CZ6S3ntIfS2IWOtWDJ9fpn3NxWRn5dYnu9olMpkRVL_Cr9GETJvDg3YWlGzVzA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35" y="-8563"/>
            <a:ext cx="537344" cy="6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 descr="C:\Documents and Settings\Ширин\Мои документы\Мои рисунки\флаги\intersputnik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12160" y="693785"/>
            <a:ext cx="1001837" cy="45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C:\Users\tushov\Downloads\flag_18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98" y="693785"/>
            <a:ext cx="886232" cy="4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shov\Downloads\inmarsa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65" y="675419"/>
            <a:ext cx="968804" cy="5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1050" y="1361438"/>
            <a:ext cx="603295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абочей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 комитета РСС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Зоря Н.Е.</a:t>
            </a:r>
          </a:p>
          <a:p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мая 2021 года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55" y="29240"/>
            <a:ext cx="448174" cy="5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10800000">
            <a:off x="2460363" y="4163394"/>
            <a:ext cx="443203" cy="28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rot="5400000">
            <a:off x="5336837" y="4112713"/>
            <a:ext cx="3138291" cy="6119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926392"/>
            <a:ext cx="6341321" cy="1015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Ассамблея ООН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ЦУР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2030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mblem of the United Nation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9" y="1004050"/>
            <a:ext cx="975468" cy="8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6234" y="3927670"/>
            <a:ext cx="2315921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" y="2034386"/>
            <a:ext cx="250225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электронное Правительство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Двойная стрелка влево/вправо 1036"/>
          <p:cNvSpPr/>
          <p:nvPr/>
        </p:nvSpPr>
        <p:spPr>
          <a:xfrm rot="10800000">
            <a:off x="2510622" y="2254610"/>
            <a:ext cx="4475659" cy="434420"/>
          </a:xfrm>
          <a:prstGeom prst="leftRight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186329" y="5031090"/>
            <a:ext cx="2315921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и территориальные структуры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(цифровые координаторы)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20779" y="5564429"/>
            <a:ext cx="1789421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421"/>
            <a:ext cx="864096" cy="1300213"/>
          </a:xfrm>
          <a:prstGeom prst="rect">
            <a:avLst/>
          </a:prstGeom>
        </p:spPr>
      </p:pic>
      <p:sp>
        <p:nvSpPr>
          <p:cNvPr id="2" name="Минус 1"/>
          <p:cNvSpPr/>
          <p:nvPr/>
        </p:nvSpPr>
        <p:spPr>
          <a:xfrm>
            <a:off x="4463836" y="1174514"/>
            <a:ext cx="318985" cy="192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9146800" y="3516390"/>
            <a:ext cx="254614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6746" y="2021842"/>
            <a:ext cx="2043274" cy="892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</a:t>
            </a:r>
          </a:p>
        </p:txBody>
      </p:sp>
      <p:pic>
        <p:nvPicPr>
          <p:cNvPr id="1028" name="Picture 4" descr="I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03" y="1925100"/>
            <a:ext cx="1219097" cy="10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3574" y="3380329"/>
            <a:ext cx="1766626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форум Всемирной встречи на Высшем уровне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 flipV="1">
            <a:off x="1660006" y="4028125"/>
            <a:ext cx="2238519" cy="587664"/>
          </a:xfrm>
          <a:prstGeom prst="bentUpArrow">
            <a:avLst>
              <a:gd name="adj1" fmla="val 25000"/>
              <a:gd name="adj2" fmla="val 266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2594520" y="2897098"/>
            <a:ext cx="601428" cy="50405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769307" y="4220798"/>
            <a:ext cx="443203" cy="28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329" y="60421"/>
            <a:ext cx="7842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Оптимально-условная схема цифровой трансформации 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и Правительств в реализации цифровой трансформации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2511210" y="2991302"/>
            <a:ext cx="595449" cy="28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547706" y="2642018"/>
            <a:ext cx="443203" cy="28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06659" y="2624670"/>
            <a:ext cx="3441047" cy="38986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обеспечение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5726906"/>
            <a:ext cx="20574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951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Резолюция ООН  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A/70/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В ОБЛАСТИ УСТОЙЧИВОГО РАЗВИТИЯ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251949" y="3176303"/>
            <a:ext cx="4339926" cy="33639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Z:\Лого РСС\RCC_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11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3687901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142875" algn="ctr"/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lvl="0" indent="142875"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57200"/>
            <a:endParaRPr lang="ru-RU" sz="16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5/5d/%D0%A3%D1%81%D1%82%D0%BE%D0%B9%D1%87%D0%B8%D0%B2%D0%BE%D0%B5_%D1%80%D0%B0%D0%B7%D0%B2%D0%B8%D1%82%D0%B8%D0%B5.png/500px-%D0%A3%D1%81%D1%82%D0%BE%D0%B9%D1%87%D0%B8%D0%B2%D0%BE%D0%B5_%D1%80%D0%B0%D0%B7%D0%B2%D0%B8%D1%82%D0%B8%D0%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8" y="1171300"/>
            <a:ext cx="9067453" cy="38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264826" y="5138975"/>
            <a:ext cx="67687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142875" algn="ctr"/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шагов для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последствий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кризиса - 2020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5725" indent="457200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здравоохранения, усиление социальной защиты,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самореализации и 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57200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талантов комфортная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безопасная среда для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эффективный труд </a:t>
            </a:r>
          </a:p>
          <a:p>
            <a:pPr marL="371475" indent="-285750" algn="ctr">
              <a:buFontTx/>
              <a:buChar char="-"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стиль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798" y="4425970"/>
            <a:ext cx="1931926" cy="24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4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77230"/>
            <a:ext cx="9144000" cy="6048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9644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 показатели ИКТ (на 100 человек населения и в процентах) за 2019 и 2020</a:t>
            </a:r>
            <a:r>
              <a:rPr lang="en-GB" sz="20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годы, а также </a:t>
            </a:r>
            <a:r>
              <a:rPr lang="ru-RU" sz="2000" b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СГТР </a:t>
            </a:r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</a:t>
            </a:r>
            <a:r>
              <a:rPr lang="ru-RU" sz="2000" b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2017–2020* </a:t>
            </a:r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годов, при </a:t>
            </a:r>
            <a:r>
              <a:rPr lang="ru-RU" sz="2000" b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наличии</a:t>
            </a:r>
            <a:endParaRPr lang="ru-RU" sz="2000" b="1" dirty="0">
              <a:solidFill>
                <a:srgbClr val="3399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5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6309320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81316"/>
            <a:ext cx="91734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сетями подвижной широкополосной связи составляет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- 98,6 %,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 отдельными лицами -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72,8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интернет – 76,4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с использованием подвижной широкополосной связи -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87,7%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фиксированной широкополосной связи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низкий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выше среднемирового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процентом использования интернета характеризуется возрастная группа от 15 до 24 лет, где он составляет 84,5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"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кбит/с в расчете на одного пользователя интернета"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СНГ относительно низкий,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разрыв сохраняется, доступ в интернет в сельских районах вырос до 49,6 %,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странах СНГ действуют законодательство о </a:t>
            </a:r>
            <a:r>
              <a:rPr lang="ru-RU" sz="2000" dirty="0" err="1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киберпреступлениях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регуляторные нормы обеспечения </a:t>
            </a:r>
            <a:r>
              <a:rPr lang="ru-RU" sz="2000" dirty="0" err="1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инфраструктуре ИКТ и интегрированных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все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существует широкое поле для использования возможностей ИИ и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потенциала. </a:t>
            </a:r>
            <a:endParaRPr lang="ru-RU" sz="2000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Z:\Лого РСС\RCC_Log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31" y="0"/>
            <a:ext cx="891881" cy="12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2450" y="136134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оказала глубокое влияние на регион СНГ и подтолкнула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и принятию цифровых услуг и технологий, ускорив на несколько лет цифровую трансформацию </a:t>
            </a:r>
          </a:p>
        </p:txBody>
      </p:sp>
    </p:spTree>
    <p:extLst>
      <p:ext uri="{BB962C8B-B14F-4D97-AF65-F5344CB8AC3E}">
        <p14:creationId xmlns:p14="http://schemas.microsoft.com/office/powerpoint/2010/main" val="414899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07696" y="6437289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28737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электронного здравоохранения для обеспечения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образа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содействия благополучию для всех в любом возрасте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solidFill>
                <a:srgbClr val="238D3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электросвязи/ИКТ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всеохватного,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справедливого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качественного и безопасного образования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повышение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знаний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ИКТ и электронного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регулирование инфокоммуникационной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</a:t>
            </a:r>
            <a:r>
              <a:rPr lang="ru-RU" sz="2000" u="sng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открытости, безопасности и </a:t>
            </a:r>
            <a:r>
              <a:rPr lang="ru-RU" sz="2000" u="sng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жизнестойкости </a:t>
            </a:r>
            <a:r>
              <a:rPr lang="ru-RU" sz="2000" u="sng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ородов и населенных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состояния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наличия и рационального использования природных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инновациям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партнерству в сфере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внедрения технологий "интернета вещей"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их взаимодействие в сетях электросвязи, включая сети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4G, IMT-2020 и сети последующих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поколений</a:t>
            </a:r>
            <a:endParaRPr lang="ru-RU" sz="2000" dirty="0">
              <a:solidFill>
                <a:srgbClr val="238D3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645" y="116632"/>
            <a:ext cx="8313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развития рынка ИКТ в СНГ-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 устойчивого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</a:p>
        </p:txBody>
      </p:sp>
      <p:pic>
        <p:nvPicPr>
          <p:cNvPr id="5" name="Picture 3" descr="Z:\Лого РСС\RCC_Log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"/>
            <a:ext cx="9716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1" y="5360479"/>
            <a:ext cx="1507781" cy="14975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016" y="5360479"/>
            <a:ext cx="1584177" cy="149087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7035669" y="5396745"/>
            <a:ext cx="2120345" cy="14289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530113" y="5360479"/>
            <a:ext cx="1799602" cy="149752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098" name="Picture 2" descr="Экология и монитори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31" y="5371201"/>
            <a:ext cx="2040161" cy="14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9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20162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15616" y="-99392"/>
            <a:ext cx="8028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мере располагает </a:t>
            </a:r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инструментарием </a:t>
            </a:r>
          </a:p>
          <a:p>
            <a:pPr algn="ctr"/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поставленных целей по </a:t>
            </a:r>
            <a:r>
              <a:rPr lang="ru-RU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–участников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501627" y="6021288"/>
            <a:ext cx="40687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i="1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6381328"/>
            <a:ext cx="1828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15</a:t>
            </a:fld>
            <a:endParaRPr lang="ru-RU" dirty="0"/>
          </a:p>
        </p:txBody>
      </p:sp>
      <p:pic>
        <p:nvPicPr>
          <p:cNvPr id="1026" name="Picture 2" descr="Цифровая трансформация в практических советах | Мнение | Общество |  Аргументы и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56" y="2492896"/>
            <a:ext cx="2692896" cy="41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6237312"/>
            <a:ext cx="1605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www.rcc.org.ru</a:t>
            </a:r>
            <a:endParaRPr lang="en-GB" i="1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38" y="2348880"/>
            <a:ext cx="65301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РСС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функционирует: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РСС по развитию информационного общества и цифровой трансформации </a:t>
            </a: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(Инициативная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экспертов по совершенствованию статистических показателей), </a:t>
            </a: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электросвязи и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инфокоммуникаций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РСС, Экспертный совет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МПА СНГ – РСС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тесно взаимодействует с Базовой организацией государств-участников СНГ в области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экспертного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приведет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дублированию функций, реализуемых в данной сфере, </a:t>
            </a: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логики и процедур разработки и </a:t>
            </a: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(документов).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9"/>
          <p:cNvSpPr>
            <a:spLocks noChangeShapeType="1"/>
          </p:cNvSpPr>
          <p:nvPr/>
        </p:nvSpPr>
        <p:spPr bwMode="auto">
          <a:xfrm>
            <a:off x="82285" y="5365368"/>
            <a:ext cx="0" cy="304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183592" y="6492875"/>
            <a:ext cx="978025" cy="365125"/>
          </a:xfrm>
        </p:spPr>
        <p:txBody>
          <a:bodyPr/>
          <a:lstStyle/>
          <a:p>
            <a:pPr>
              <a:defRPr/>
            </a:pPr>
            <a:fld id="{9C3B5F0B-FD3B-49F9-8A8C-94DD2FFDDAE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588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2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этапы построения и развития </a:t>
            </a:r>
            <a:br>
              <a:rPr lang="ru-RU" sz="22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общества в РСС – </a:t>
            </a:r>
            <a:br>
              <a:rPr lang="ru-RU" sz="22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 Цифровой трансформации РСС</a:t>
            </a: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5654" y="1781299"/>
            <a:ext cx="8951564" cy="3584069"/>
          </a:xfrm>
          <a:custGeom>
            <a:avLst/>
            <a:gdLst/>
            <a:ahLst/>
            <a:cxnLst>
              <a:cxn ang="0">
                <a:pos x="3" y="1408"/>
              </a:cxn>
              <a:cxn ang="0">
                <a:pos x="91" y="1376"/>
              </a:cxn>
              <a:cxn ang="0">
                <a:pos x="197" y="1341"/>
              </a:cxn>
              <a:cxn ang="0">
                <a:pos x="294" y="1304"/>
              </a:cxn>
              <a:cxn ang="0">
                <a:pos x="412" y="1259"/>
              </a:cxn>
              <a:cxn ang="0">
                <a:pos x="538" y="1203"/>
              </a:cxn>
              <a:cxn ang="0">
                <a:pos x="631" y="1150"/>
              </a:cxn>
              <a:cxn ang="0">
                <a:pos x="731" y="1093"/>
              </a:cxn>
              <a:cxn ang="0">
                <a:pos x="846" y="1024"/>
              </a:cxn>
              <a:cxn ang="0">
                <a:pos x="958" y="947"/>
              </a:cxn>
              <a:cxn ang="0">
                <a:pos x="1022" y="898"/>
              </a:cxn>
              <a:cxn ang="0">
                <a:pos x="1093" y="841"/>
              </a:cxn>
              <a:cxn ang="0">
                <a:pos x="1161" y="788"/>
              </a:cxn>
              <a:cxn ang="0">
                <a:pos x="1216" y="739"/>
              </a:cxn>
              <a:cxn ang="0">
                <a:pos x="1273" y="687"/>
              </a:cxn>
              <a:cxn ang="0">
                <a:pos x="1347" y="613"/>
              </a:cxn>
              <a:cxn ang="0">
                <a:pos x="1412" y="545"/>
              </a:cxn>
              <a:cxn ang="0">
                <a:pos x="1473" y="472"/>
              </a:cxn>
              <a:cxn ang="0">
                <a:pos x="1528" y="409"/>
              </a:cxn>
              <a:cxn ang="0">
                <a:pos x="1571" y="349"/>
              </a:cxn>
              <a:cxn ang="0">
                <a:pos x="1611" y="292"/>
              </a:cxn>
              <a:cxn ang="0">
                <a:pos x="1655" y="230"/>
              </a:cxn>
              <a:cxn ang="0">
                <a:pos x="1690" y="183"/>
              </a:cxn>
              <a:cxn ang="0">
                <a:pos x="1607" y="203"/>
              </a:cxn>
              <a:cxn ang="0">
                <a:pos x="1844" y="0"/>
              </a:cxn>
              <a:cxn ang="0">
                <a:pos x="1746" y="304"/>
              </a:cxn>
              <a:cxn ang="0">
                <a:pos x="1735" y="219"/>
              </a:cxn>
              <a:cxn ang="0">
                <a:pos x="1690" y="284"/>
              </a:cxn>
              <a:cxn ang="0">
                <a:pos x="1650" y="341"/>
              </a:cxn>
              <a:cxn ang="0">
                <a:pos x="1611" y="398"/>
              </a:cxn>
              <a:cxn ang="0">
                <a:pos x="1564" y="463"/>
              </a:cxn>
              <a:cxn ang="0">
                <a:pos x="1514" y="523"/>
              </a:cxn>
              <a:cxn ang="0">
                <a:pos x="1460" y="584"/>
              </a:cxn>
              <a:cxn ang="0">
                <a:pos x="1385" y="665"/>
              </a:cxn>
              <a:cxn ang="0">
                <a:pos x="1319" y="726"/>
              </a:cxn>
              <a:cxn ang="0">
                <a:pos x="1252" y="788"/>
              </a:cxn>
              <a:cxn ang="0">
                <a:pos x="1187" y="841"/>
              </a:cxn>
              <a:cxn ang="0">
                <a:pos x="1133" y="886"/>
              </a:cxn>
              <a:cxn ang="0">
                <a:pos x="1058" y="947"/>
              </a:cxn>
              <a:cxn ang="0">
                <a:pos x="972" y="1008"/>
              </a:cxn>
              <a:cxn ang="0">
                <a:pos x="901" y="1057"/>
              </a:cxn>
              <a:cxn ang="0">
                <a:pos x="828" y="1101"/>
              </a:cxn>
              <a:cxn ang="0">
                <a:pos x="764" y="1146"/>
              </a:cxn>
              <a:cxn ang="0">
                <a:pos x="681" y="1195"/>
              </a:cxn>
              <a:cxn ang="0">
                <a:pos x="595" y="1243"/>
              </a:cxn>
              <a:cxn ang="0">
                <a:pos x="502" y="1296"/>
              </a:cxn>
              <a:cxn ang="0">
                <a:pos x="416" y="1332"/>
              </a:cxn>
              <a:cxn ang="0">
                <a:pos x="311" y="1374"/>
              </a:cxn>
              <a:cxn ang="0">
                <a:pos x="228" y="1404"/>
              </a:cxn>
              <a:cxn ang="0">
                <a:pos x="151" y="1431"/>
              </a:cxn>
              <a:cxn ang="0">
                <a:pos x="97" y="1451"/>
              </a:cxn>
              <a:cxn ang="0">
                <a:pos x="0" y="1451"/>
              </a:cxn>
              <a:cxn ang="0">
                <a:pos x="3" y="1408"/>
              </a:cxn>
            </a:cxnLst>
            <a:rect l="0" t="0" r="r" b="b"/>
            <a:pathLst>
              <a:path w="1845" h="1452">
                <a:moveTo>
                  <a:pt x="3" y="1408"/>
                </a:moveTo>
                <a:lnTo>
                  <a:pt x="91" y="1376"/>
                </a:lnTo>
                <a:lnTo>
                  <a:pt x="197" y="1341"/>
                </a:lnTo>
                <a:lnTo>
                  <a:pt x="294" y="1304"/>
                </a:lnTo>
                <a:lnTo>
                  <a:pt x="412" y="1259"/>
                </a:lnTo>
                <a:lnTo>
                  <a:pt x="538" y="1203"/>
                </a:lnTo>
                <a:lnTo>
                  <a:pt x="631" y="1150"/>
                </a:lnTo>
                <a:lnTo>
                  <a:pt x="731" y="1093"/>
                </a:lnTo>
                <a:lnTo>
                  <a:pt x="846" y="1024"/>
                </a:lnTo>
                <a:lnTo>
                  <a:pt x="958" y="947"/>
                </a:lnTo>
                <a:lnTo>
                  <a:pt x="1022" y="898"/>
                </a:lnTo>
                <a:lnTo>
                  <a:pt x="1093" y="841"/>
                </a:lnTo>
                <a:lnTo>
                  <a:pt x="1161" y="788"/>
                </a:lnTo>
                <a:lnTo>
                  <a:pt x="1216" y="739"/>
                </a:lnTo>
                <a:lnTo>
                  <a:pt x="1273" y="687"/>
                </a:lnTo>
                <a:lnTo>
                  <a:pt x="1347" y="613"/>
                </a:lnTo>
                <a:lnTo>
                  <a:pt x="1412" y="545"/>
                </a:lnTo>
                <a:lnTo>
                  <a:pt x="1473" y="472"/>
                </a:lnTo>
                <a:lnTo>
                  <a:pt x="1528" y="409"/>
                </a:lnTo>
                <a:lnTo>
                  <a:pt x="1571" y="349"/>
                </a:lnTo>
                <a:lnTo>
                  <a:pt x="1611" y="292"/>
                </a:lnTo>
                <a:lnTo>
                  <a:pt x="1655" y="230"/>
                </a:lnTo>
                <a:lnTo>
                  <a:pt x="1690" y="183"/>
                </a:lnTo>
                <a:lnTo>
                  <a:pt x="1607" y="203"/>
                </a:lnTo>
                <a:lnTo>
                  <a:pt x="1844" y="0"/>
                </a:lnTo>
                <a:lnTo>
                  <a:pt x="1746" y="304"/>
                </a:lnTo>
                <a:lnTo>
                  <a:pt x="1735" y="219"/>
                </a:lnTo>
                <a:lnTo>
                  <a:pt x="1690" y="284"/>
                </a:lnTo>
                <a:lnTo>
                  <a:pt x="1650" y="341"/>
                </a:lnTo>
                <a:lnTo>
                  <a:pt x="1611" y="398"/>
                </a:lnTo>
                <a:lnTo>
                  <a:pt x="1564" y="463"/>
                </a:lnTo>
                <a:lnTo>
                  <a:pt x="1514" y="523"/>
                </a:lnTo>
                <a:lnTo>
                  <a:pt x="1460" y="584"/>
                </a:lnTo>
                <a:lnTo>
                  <a:pt x="1385" y="665"/>
                </a:lnTo>
                <a:lnTo>
                  <a:pt x="1319" y="726"/>
                </a:lnTo>
                <a:lnTo>
                  <a:pt x="1252" y="788"/>
                </a:lnTo>
                <a:lnTo>
                  <a:pt x="1187" y="841"/>
                </a:lnTo>
                <a:lnTo>
                  <a:pt x="1133" y="886"/>
                </a:lnTo>
                <a:lnTo>
                  <a:pt x="1058" y="947"/>
                </a:lnTo>
                <a:lnTo>
                  <a:pt x="972" y="1008"/>
                </a:lnTo>
                <a:lnTo>
                  <a:pt x="901" y="1057"/>
                </a:lnTo>
                <a:lnTo>
                  <a:pt x="828" y="1101"/>
                </a:lnTo>
                <a:lnTo>
                  <a:pt x="764" y="1146"/>
                </a:lnTo>
                <a:lnTo>
                  <a:pt x="681" y="1195"/>
                </a:lnTo>
                <a:lnTo>
                  <a:pt x="595" y="1243"/>
                </a:lnTo>
                <a:lnTo>
                  <a:pt x="502" y="1296"/>
                </a:lnTo>
                <a:lnTo>
                  <a:pt x="416" y="1332"/>
                </a:lnTo>
                <a:lnTo>
                  <a:pt x="311" y="1374"/>
                </a:lnTo>
                <a:lnTo>
                  <a:pt x="228" y="1404"/>
                </a:lnTo>
                <a:lnTo>
                  <a:pt x="151" y="1431"/>
                </a:lnTo>
                <a:lnTo>
                  <a:pt x="97" y="1451"/>
                </a:lnTo>
                <a:lnTo>
                  <a:pt x="0" y="1451"/>
                </a:lnTo>
                <a:lnTo>
                  <a:pt x="3" y="1408"/>
                </a:lnTo>
              </a:path>
            </a:pathLst>
          </a:custGeom>
          <a:gradFill rotWithShape="0">
            <a:gsLst>
              <a:gs pos="0">
                <a:srgbClr val="EF9100">
                  <a:gamma/>
                  <a:tint val="80000"/>
                  <a:invGamma/>
                </a:srgbClr>
              </a:gs>
              <a:gs pos="100000">
                <a:srgbClr val="EF9100"/>
              </a:gs>
            </a:gsLst>
            <a:lin ang="18900000" scaled="1"/>
          </a:gradFill>
          <a:ln w="9525" cap="rnd">
            <a:solidFill>
              <a:srgbClr val="003EBA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-46577" y="5210626"/>
            <a:ext cx="144463" cy="144463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655" y="5752678"/>
            <a:ext cx="2496421" cy="861774"/>
          </a:xfrm>
          <a:prstGeom prst="rect">
            <a:avLst/>
          </a:prstGeom>
          <a:solidFill>
            <a:srgbClr val="238D3F"/>
          </a:solidFill>
          <a:ln w="9525" cap="rnd">
            <a:solidFill>
              <a:srgbClr val="0066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 eaLnBrk="0" hangingPunct="0">
              <a:defRPr/>
            </a:pPr>
            <a:r>
              <a:rPr lang="ru-RU" altLang="zh-CN" b="1" dirty="0"/>
              <a:t> </a:t>
            </a:r>
            <a:r>
              <a:rPr lang="ru-RU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Комиссии </a:t>
            </a:r>
            <a:r>
              <a:rPr lang="ru-RU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РСС </a:t>
            </a:r>
            <a:r>
              <a:rPr lang="ru-RU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информатизации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8962" y="5409284"/>
            <a:ext cx="79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zh-CN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1997 </a:t>
            </a:r>
            <a:endParaRPr lang="en-US" altLang="zh-CN" b="1" dirty="0">
              <a:solidFill>
                <a:srgbClr val="0070C0"/>
              </a:solidFill>
              <a:ea typeface="宋体" pitchFamily="2" charset="-122"/>
              <a:cs typeface="Arial Unicode MS" pitchFamily="34" charset="-128"/>
            </a:endParaRP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809215" y="3253924"/>
            <a:ext cx="272189" cy="172193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1042029" y="4935522"/>
            <a:ext cx="144463" cy="144463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5655" y="1886569"/>
            <a:ext cx="2699125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 eaLnBrk="0" hangingPunct="0">
              <a:defRPr/>
            </a:pPr>
            <a:r>
              <a:rPr lang="ru-RU" altLang="zh-CN" sz="1600" b="1" dirty="0" smtClean="0">
                <a:solidFill>
                  <a:schemeClr val="bg1"/>
                </a:solidFill>
              </a:rPr>
              <a:t>Создание Координационного совета </a:t>
            </a:r>
            <a:r>
              <a:rPr lang="ru-RU" altLang="zh-CN" sz="1600" b="1" dirty="0">
                <a:solidFill>
                  <a:schemeClr val="bg1"/>
                </a:solidFill>
              </a:rPr>
              <a:t>государств-участников СНГ по информатизации при РСС</a:t>
            </a: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401202" y="4483680"/>
            <a:ext cx="79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zh-CN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2002 </a:t>
            </a:r>
            <a:endParaRPr lang="en-US" altLang="zh-CN" b="1" dirty="0">
              <a:solidFill>
                <a:srgbClr val="0070C0"/>
              </a:solidFill>
              <a:ea typeface="宋体" pitchFamily="2" charset="-122"/>
              <a:cs typeface="Arial Unicode MS" pitchFamily="34" charset="-128"/>
            </a:endParaRPr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7998546" y="2504347"/>
            <a:ext cx="8964" cy="1680049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7937595" y="2499206"/>
            <a:ext cx="144463" cy="144462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191152" y="4192145"/>
            <a:ext cx="2842698" cy="1846659"/>
          </a:xfrm>
          <a:prstGeom prst="rect">
            <a:avLst/>
          </a:prstGeom>
          <a:solidFill>
            <a:srgbClr val="238D3F"/>
          </a:solidFill>
          <a:ln w="9525" algn="ctr">
            <a:solidFill>
              <a:srgbClr val="238D3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 algn="ctr" eaLnBrk="0" hangingPunct="0">
              <a:defRPr/>
            </a:pPr>
            <a:r>
              <a:rPr lang="ru-RU" altLang="zh-CN" dirty="0"/>
              <a:t> </a:t>
            </a:r>
            <a:r>
              <a:rPr lang="ru-RU" altLang="zh-CN" sz="1600" dirty="0" smtClean="0">
                <a:solidFill>
                  <a:schemeClr val="bg1"/>
                </a:solidFill>
              </a:rPr>
              <a:t>РГВУ переименована</a:t>
            </a:r>
          </a:p>
          <a:p>
            <a:pPr marL="88900" indent="-88900" algn="ctr" eaLnBrk="0" hangingPunct="0">
              <a:defRPr/>
            </a:pPr>
            <a:r>
              <a:rPr lang="ru-RU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в Комиссию </a:t>
            </a:r>
            <a:r>
              <a:rPr lang="ru-RU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РСС по развитию информационного общества и </a:t>
            </a:r>
            <a:r>
              <a:rPr lang="ru-RU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цифровой трансформации с расширением функций</a:t>
            </a:r>
            <a:endParaRPr lang="ru-RU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7892535" y="2527330"/>
            <a:ext cx="1317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0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6 ноября </a:t>
            </a:r>
          </a:p>
          <a:p>
            <a:pPr algn="ctr" eaLnBrk="0" hangingPunct="0"/>
            <a:r>
              <a:rPr lang="ru-RU" altLang="zh-CN" sz="20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2020 </a:t>
            </a:r>
            <a:endParaRPr lang="en-US" altLang="zh-CN" sz="2000" b="1" dirty="0">
              <a:solidFill>
                <a:srgbClr val="0070C0"/>
              </a:solidFill>
              <a:ea typeface="宋体" pitchFamily="2" charset="-122"/>
              <a:cs typeface="Arial Unicode MS" pitchFamily="34" charset="-128"/>
            </a:endParaRPr>
          </a:p>
        </p:txBody>
      </p:sp>
      <p:pic>
        <p:nvPicPr>
          <p:cNvPr id="17" name="Picture 3" descr="Z:\Лого РСС\RCC_Log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" y="7687"/>
            <a:ext cx="860762" cy="14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6659" y="4271100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cs typeface="Calibri Light" panose="020F0302020204030204" pitchFamily="34" charset="0"/>
              </a:rPr>
              <a:t>2009 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781" y="4962861"/>
            <a:ext cx="2711315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Встреча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высшем уровне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Соединим страны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СНГ»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Декларация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«Навстречу цифровому будущему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036249" y="4935786"/>
            <a:ext cx="144463" cy="144463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141714" y="4617763"/>
            <a:ext cx="144463" cy="144463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3705339" y="3404264"/>
            <a:ext cx="219031" cy="109994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195444" y="4664338"/>
            <a:ext cx="277953" cy="37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32119" y="2512668"/>
            <a:ext cx="195590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</a:p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Рабочей Группы Высокого Уровня по построению ИО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5941602" y="3617667"/>
            <a:ext cx="144463" cy="144463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54969" y="3393570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cs typeface="Calibri Light" panose="020F0302020204030204" pitchFamily="34" charset="0"/>
              </a:rPr>
              <a:t>2016 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3595170" y="4479674"/>
            <a:ext cx="144463" cy="144463"/>
          </a:xfrm>
          <a:prstGeom prst="ellipse">
            <a:avLst/>
          </a:prstGeom>
          <a:solidFill>
            <a:srgbClr val="0066CC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95813" y="4071118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cs typeface="Calibri Light" panose="020F0302020204030204" pitchFamily="34" charset="0"/>
              </a:rPr>
              <a:t>2009 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35448" y="2505090"/>
            <a:ext cx="195590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</a:p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Рабочей Группы Высокого Уровня по построению ИО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71987" y="1397072"/>
            <a:ext cx="1878702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РГВУ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переданы функции Комиссии РСС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информатизации и Комиссии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РСС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ИБ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H="1">
            <a:off x="6013833" y="2527330"/>
            <a:ext cx="13812" cy="105497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680133"/>
            <a:ext cx="9144000" cy="8954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Clr>
                <a:srgbClr val="F5BF28"/>
              </a:buClr>
            </a:pPr>
            <a:r>
              <a:rPr lang="ru-RU" sz="17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7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государств-участников СНГ в построении и развитии информационного общества </a:t>
            </a:r>
            <a:r>
              <a:rPr lang="ru-RU" sz="17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 действий по ее реализации на период до 2015 </a:t>
            </a:r>
            <a:r>
              <a:rPr lang="ru-RU" sz="17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>
              <a:buClr>
                <a:srgbClr val="F5BF28"/>
              </a:buClr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2012, цель - Развитие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общества</a:t>
            </a:r>
          </a:p>
          <a:p>
            <a:pPr algn="ctr">
              <a:spcAft>
                <a:spcPts val="1200"/>
              </a:spcAft>
              <a:buClr>
                <a:srgbClr val="F5BF28"/>
              </a:buClr>
            </a:pPr>
            <a:endParaRPr lang="ru-RU" sz="17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4400">
              <a:spcAft>
                <a:spcPts val="600"/>
              </a:spcAft>
              <a:buClr>
                <a:srgbClr val="F5BF28"/>
              </a:buClr>
              <a:buFont typeface="Arial" pitchFamily="34" charset="0"/>
              <a:buChar char="•"/>
            </a:pPr>
            <a:r>
              <a:rPr lang="ru-RU" sz="17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9482"/>
            <a:ext cx="6048672" cy="71455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238D3F"/>
                </a:solidFill>
              </a:rPr>
              <a:t/>
            </a:r>
            <a:br>
              <a:rPr lang="ru-RU" sz="2800" dirty="0" smtClean="0">
                <a:solidFill>
                  <a:srgbClr val="238D3F"/>
                </a:solidFill>
              </a:rPr>
            </a:br>
            <a:r>
              <a:rPr lang="ru-RU" sz="28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СНГ на пути </a:t>
            </a:r>
            <a:r>
              <a:rPr lang="ru-RU" sz="28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трансформации</a:t>
            </a:r>
            <a:br>
              <a:rPr lang="ru-RU" sz="28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959701" y="858869"/>
            <a:ext cx="8140171" cy="7064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 smtClean="0">
              <a:solidFill>
                <a:schemeClr val="bg1"/>
              </a:solidFill>
            </a:endParaRPr>
          </a:p>
          <a:p>
            <a:pPr algn="ctr"/>
            <a:endParaRPr lang="ru-RU" sz="17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sz="17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сотрудничества государств-участников СНГ в области информатизации и План действий по ее реализации на период до 2010 г.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2006, цель- Сокращение цифрового разрыва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943" y="5124465"/>
            <a:ext cx="9096097" cy="69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информационном взаимодействии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участников СНГ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развития общества</a:t>
            </a:r>
            <a:r>
              <a:rPr lang="ru-RU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4053825"/>
            <a:ext cx="9097984" cy="931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государств –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Содружества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Государств в области цифрового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 первоочередных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ее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2019 г.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8"/>
          <p:cNvSpPr/>
          <p:nvPr/>
        </p:nvSpPr>
        <p:spPr>
          <a:xfrm>
            <a:off x="-16756" y="5973253"/>
            <a:ext cx="9144315" cy="816149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68000">
              <a:lnSpc>
                <a:spcPts val="2480"/>
              </a:lnSpc>
            </a:pPr>
            <a:r>
              <a:rPr lang="ru-RU" sz="2200" b="1" dirty="0">
                <a:effectLst>
                  <a:outerShdw blurRad="12700" dist="19050" dir="5700000" algn="tl" rotWithShape="0">
                    <a:srgbClr val="BE5B0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200" b="1" dirty="0" smtClean="0">
              <a:effectLst>
                <a:outerShdw blurRad="12700" dist="19050" dir="5700000" algn="tl" rotWithShape="0">
                  <a:srgbClr val="BE5B00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algn="ctr">
              <a:lnSpc>
                <a:spcPts val="248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Решением Совета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 правительств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Содружества Независимых Государств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>
              <a:lnSpc>
                <a:spcPts val="2480"/>
              </a:lnSpc>
            </a:pPr>
            <a:endParaRPr lang="ru-RU" sz="2200" b="1" dirty="0">
              <a:effectLst>
                <a:outerShdw blurRad="12700" dist="19050" dir="5700000" algn="tl" rotWithShape="0">
                  <a:srgbClr val="BE5B00">
                    <a:alpha val="75000"/>
                  </a:srgbClr>
                </a:outerShdw>
              </a:effectLst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0" y="2690413"/>
            <a:ext cx="9144000" cy="11706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bg1">
                  <a:lumMod val="50000"/>
                </a:schemeClr>
              </a:solidFill>
              <a:effectLst>
                <a:outerShdw blurRad="12700" dist="19050" dir="5700000" algn="tl" rotWithShape="0">
                  <a:srgbClr val="BE5B00">
                    <a:alpha val="75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238D3F"/>
                </a:solidFill>
                <a:effectLst>
                  <a:outerShdw blurRad="12700" dist="19050" dir="5700000" algn="tl" rotWithShape="0">
                    <a:srgbClr val="BE5B0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600" b="1" dirty="0">
                <a:solidFill>
                  <a:srgbClr val="238D3F"/>
                </a:solidFill>
                <a:effectLst>
                  <a:outerShdw blurRad="12700" dist="19050" dir="5700000" algn="tl" rotWithShape="0">
                    <a:srgbClr val="BE5B0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СНГ в построении и развитии информационного общества на период до 2025 года и Плана действий по ее реализации на период до 2025 </a:t>
            </a:r>
            <a:r>
              <a:rPr lang="ru-RU" sz="1600" b="1" dirty="0" smtClean="0">
                <a:solidFill>
                  <a:srgbClr val="238D3F"/>
                </a:solidFill>
                <a:effectLst>
                  <a:outerShdw blurRad="12700" dist="19050" dir="5700000" algn="tl" rotWithShape="0">
                    <a:srgbClr val="BE5B0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2015 г, цель -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законодательства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ИКТ,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современных приложений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экономики и промышленного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интернета, формирование информационного пространства,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связи</a:t>
            </a:r>
          </a:p>
          <a:p>
            <a:pPr algn="ctr"/>
            <a:endParaRPr lang="ru-RU" sz="1400" dirty="0">
              <a:solidFill>
                <a:srgbClr val="C00000"/>
              </a:solidFill>
            </a:endParaRPr>
          </a:p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2"/>
            <a:ext cx="1040783" cy="15066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676456" y="6381328"/>
            <a:ext cx="360040" cy="38135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fld id="{D2BBE019-575F-4C4C-ACBF-D10E1C5309A4}" type="slidenum">
              <a:rPr lang="ru-RU" sz="1400" b="0" spc="-256" smtClean="0">
                <a:solidFill>
                  <a:schemeClr val="bg1"/>
                </a:solidFill>
              </a:rPr>
              <a:pPr/>
              <a:t>3</a:t>
            </a:fld>
            <a:endParaRPr lang="ru-RU" sz="1400" b="0" spc="-256" dirty="0">
              <a:solidFill>
                <a:schemeClr val="bg1"/>
              </a:solidFill>
            </a:endParaRPr>
          </a:p>
        </p:txBody>
      </p:sp>
      <p:pic>
        <p:nvPicPr>
          <p:cNvPr id="5122" name="Picture 2" descr="Очередное заседание Совета глав правительств СНГ прошло в формате  видеоконферен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5991533"/>
            <a:ext cx="1001003" cy="7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0742" y="5726906"/>
            <a:ext cx="20574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3552"/>
            <a:ext cx="6696744" cy="887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Экспертный совет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8D3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Межпарламентской Ассамблеи СНГ – РСС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628" y="980728"/>
            <a:ext cx="9131619" cy="3218957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был разработан проект Рекомендаций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 развитии государств – участников </a:t>
            </a:r>
            <a:r>
              <a:rPr lang="ru-RU" sz="28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СНГ»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C00000"/>
                </a:solidFill>
                <a:hlinkClick r:id="rId3"/>
              </a:rPr>
              <a:t>www.rcc.org.ru/o-rss/dokumenty-zasedaniy/ekspertnyy-sovet-mpa-sng-rss/</a:t>
            </a:r>
            <a:endParaRPr lang="ru-RU" sz="1100" dirty="0" smtClean="0">
              <a:solidFill>
                <a:srgbClr val="C00000"/>
              </a:solidFill>
            </a:endParaRPr>
          </a:p>
        </p:txBody>
      </p:sp>
      <p:pic>
        <p:nvPicPr>
          <p:cNvPr id="9" name="Picture 3" descr="Z:\Лого РСС\RCC_Logo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" y="0"/>
            <a:ext cx="1084659" cy="13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$f_NewsTi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6503"/>
            <a:ext cx="3600400" cy="26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cc.org.ru/netcat_files/userfiles/photo_2020-02-19_07-41-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93142"/>
            <a:ext cx="3134422" cy="23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5179" y="2078887"/>
            <a:ext cx="5582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мая в  2021 году: </a:t>
            </a:r>
          </a:p>
          <a:p>
            <a:pPr marL="457200" indent="450215" algn="just"/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Рекомендаций по нормативному регулированию использования искусственного интеллекта, включая этические стандарты для исследований и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разработок</a:t>
            </a:r>
          </a:p>
          <a:p>
            <a:pPr marL="457200" indent="450215" algn="just"/>
            <a:r>
              <a:rPr lang="ru-RU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роект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Рекомендаций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нормативному регулированию </a:t>
            </a:r>
            <a:r>
              <a:rPr lang="ru-RU" b="1" dirty="0" err="1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цифровизации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области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endParaRPr lang="ru-RU" b="1" dirty="0">
              <a:solidFill>
                <a:srgbClr val="238D3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49743"/>
            <a:ext cx="5558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/>
            <a:r>
              <a:rPr lang="ru-RU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Проекты модельных законов:</a:t>
            </a:r>
          </a:p>
          <a:p>
            <a:pPr marL="457200" indent="450215"/>
            <a:r>
              <a:rPr lang="ru-RU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коммерциализации результатов интеллектуальной деятельности»</a:t>
            </a:r>
            <a:endParaRPr lang="ru-RU" sz="1600" b="1" dirty="0">
              <a:solidFill>
                <a:srgbClr val="238D3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пресечении нарушений в области информационно-коммуникационных 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технологий»</a:t>
            </a:r>
          </a:p>
          <a:p>
            <a:pPr marL="457200"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цифровом здравоохранении</a:t>
            </a:r>
            <a:r>
              <a:rPr lang="ru-RU" b="1" dirty="0" smtClean="0">
                <a:solidFill>
                  <a:srgbClr val="238D3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600" b="1" dirty="0" smtClean="0">
              <a:solidFill>
                <a:srgbClr val="238D3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377" y="31823"/>
            <a:ext cx="1149167" cy="13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8995" y="2187702"/>
            <a:ext cx="6868733" cy="266429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6219" y="4210614"/>
            <a:ext cx="5830428" cy="1026096"/>
            <a:chOff x="-6544642" y="3894322"/>
            <a:chExt cx="7508094" cy="9059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6544642" y="3944352"/>
              <a:ext cx="7508094" cy="741184"/>
            </a:xfrm>
            <a:prstGeom prst="roundRect">
              <a:avLst>
                <a:gd name="adj" fmla="val 10000"/>
              </a:avLst>
            </a:prstGeom>
            <a:solidFill>
              <a:srgbClr val="C2B004">
                <a:alpha val="69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2452395"/>
                <a:satOff val="-81125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-6267225" y="3894322"/>
              <a:ext cx="6944912" cy="905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33514" y="6492875"/>
            <a:ext cx="820688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4604" y="2011472"/>
            <a:ext cx="6047914" cy="768848"/>
            <a:chOff x="2252727" y="1773940"/>
            <a:chExt cx="5974707" cy="541191"/>
          </a:xfrm>
          <a:solidFill>
            <a:schemeClr val="accent6">
              <a:lumMod val="75000"/>
              <a:alpha val="26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52727" y="1773940"/>
              <a:ext cx="5797839" cy="537134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2452395"/>
                <a:satOff val="-81125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2263107" y="1815918"/>
              <a:ext cx="5964327" cy="49921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9207" y="844789"/>
            <a:ext cx="6009889" cy="1042885"/>
            <a:chOff x="2234215" y="1749920"/>
            <a:chExt cx="5797839" cy="587846"/>
          </a:xfrm>
          <a:solidFill>
            <a:schemeClr val="accent6">
              <a:lumMod val="75000"/>
              <a:alpha val="26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234215" y="1749920"/>
              <a:ext cx="5797839" cy="58784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2452395"/>
                <a:satOff val="-81125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2254973" y="1770677"/>
              <a:ext cx="5777079" cy="507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-160504" y="2913533"/>
            <a:ext cx="6166614" cy="1199854"/>
            <a:chOff x="1951814" y="1749919"/>
            <a:chExt cx="6080240" cy="708736"/>
          </a:xfrm>
          <a:solidFill>
            <a:schemeClr val="accent6">
              <a:lumMod val="75000"/>
              <a:alpha val="26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234215" y="1749919"/>
              <a:ext cx="5797839" cy="70873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2452395"/>
                <a:satOff val="-81125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1951814" y="1757955"/>
              <a:ext cx="5877680" cy="56461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16484" y="-37827"/>
            <a:ext cx="80902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вопросов о цифровой трансформации</a:t>
            </a:r>
            <a:br>
              <a:rPr lang="ru-RU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</a:t>
            </a:r>
            <a:r>
              <a:rPr lang="ru-RU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 АС РСС </a:t>
            </a:r>
            <a:endParaRPr lang="ru-RU" sz="24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6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165" y="941185"/>
            <a:ext cx="5719267" cy="84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53/24-е совместное заседание Совета глав Администраций связи РСС и Координационного совета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(9-10 октября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г.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Ашхабад,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19" y="2074232"/>
            <a:ext cx="5829653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54-е заседание Совета глав Администраций связи РСС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декабря 2018 г., г. Баку, Азербайджанская Республика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763" y="3027839"/>
            <a:ext cx="57543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55/25-е совместное заседание Совета глав Администраций связи РСС и Координационного совета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(16-17 сентября 2019 г., г.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Казахстан)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5906" y="5443863"/>
            <a:ext cx="8962820" cy="1424050"/>
            <a:chOff x="-364247" y="-192351"/>
            <a:chExt cx="9595989" cy="21364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Прямоугольник 35"/>
            <p:cNvSpPr/>
            <p:nvPr/>
          </p:nvSpPr>
          <p:spPr>
            <a:xfrm>
              <a:off x="-364247" y="-192351"/>
              <a:ext cx="9408118" cy="1778734"/>
            </a:xfrm>
            <a:prstGeom prst="rect">
              <a:avLst/>
            </a:prstGeom>
            <a:solidFill>
              <a:srgbClr val="FFFF99">
                <a:alpha val="69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-190500"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-278260" y="2545"/>
              <a:ext cx="9510002" cy="19415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/>
              <a:r>
                <a:rPr lang="ru-RU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Ключевые направления деятельности операторов </a:t>
              </a:r>
              <a:r>
                <a:rPr lang="ru-RU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области </a:t>
              </a:r>
              <a:r>
                <a:rPr lang="ru-RU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цифрового развития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ШПД, Интернет-вещей, Умный город, 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Big Data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Корпоративная мобильность, Облачные сервисы, Сервисы </a:t>
              </a:r>
              <a:r>
                <a:rPr lang="ru-RU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кибербезопасности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7350" r="5635" b="3419"/>
          <a:stretch/>
        </p:blipFill>
        <p:spPr>
          <a:xfrm rot="484613">
            <a:off x="6152829" y="913672"/>
            <a:ext cx="2664296" cy="18229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/>
          <a:stretch/>
        </p:blipFill>
        <p:spPr>
          <a:xfrm rot="21185240">
            <a:off x="6206196" y="2590005"/>
            <a:ext cx="2690578" cy="14191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/>
          <a:srcRect t="14616" b="21179"/>
          <a:stretch/>
        </p:blipFill>
        <p:spPr>
          <a:xfrm rot="501478">
            <a:off x="5974076" y="4068137"/>
            <a:ext cx="3070138" cy="13635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698" y="4313380"/>
            <a:ext cx="575219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56/26-е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заседание Совета глав Администраций связи РСС и Координационного совета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 декабря 2020 г.)</a:t>
            </a:r>
            <a:endParaRPr lang="ru-RU" i="1" dirty="0"/>
          </a:p>
        </p:txBody>
      </p:sp>
      <p:pic>
        <p:nvPicPr>
          <p:cNvPr id="30" name="Picture 3" descr="Z:\Лого РСС\RCC_Logo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73" y="0"/>
            <a:ext cx="895644" cy="13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1691096" y="6152271"/>
            <a:ext cx="7273390" cy="661268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Стратегия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 УЗБЕКИСТАН-2030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"/>
          <p:cNvSpPr/>
          <p:nvPr/>
        </p:nvSpPr>
        <p:spPr>
          <a:xfrm>
            <a:off x="1306603" y="5545272"/>
            <a:ext cx="7626386" cy="518342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цифровой экономики в 2019-2025 </a:t>
            </a:r>
            <a:r>
              <a:rPr lang="ru-RU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  <a:p>
            <a:pPr algn="ctr"/>
            <a:r>
              <a:rPr lang="ru-RU" sz="16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Туркменистан</a:t>
            </a:r>
            <a:endParaRPr lang="en-US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1422070" y="4913848"/>
            <a:ext cx="7542417" cy="518342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/>
                <a:solidFill>
                  <a:schemeClr val="bg1"/>
                </a:solidFill>
              </a:rPr>
              <a:t>   </a:t>
            </a:r>
            <a: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стратегия развития Республики Таджикистан </a:t>
            </a:r>
            <a:r>
              <a:rPr lang="ru-RU" sz="16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ru-RU" sz="16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5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среднесрочного развития Республики </a:t>
            </a:r>
            <a:r>
              <a:rPr lang="ru-RU" sz="15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Таджикистан</a:t>
            </a:r>
            <a:endParaRPr lang="en-US" sz="15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"/>
          <p:cNvSpPr/>
          <p:nvPr/>
        </p:nvSpPr>
        <p:spPr>
          <a:xfrm>
            <a:off x="1225903" y="4083622"/>
            <a:ext cx="7738584" cy="704774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Программа «</a:t>
            </a:r>
            <a: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Российской Федерации». </a:t>
            </a:r>
            <a:b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развития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на период до 2030 года»</a:t>
            </a:r>
            <a:endParaRPr lang="en-US" sz="14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"/>
          <p:cNvSpPr/>
          <p:nvPr/>
        </p:nvSpPr>
        <p:spPr>
          <a:xfrm>
            <a:off x="1144329" y="3479789"/>
            <a:ext cx="7820157" cy="518342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цифровой трансформации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 Кыргызстан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1092010" y="2799436"/>
            <a:ext cx="7728460" cy="518342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Казахстан </a:t>
            </a:r>
            <a:endParaRPr lang="ru-RU" b="1" dirty="0" smtClean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Казахстан от 12 декабря 2017 г. № 827</a:t>
            </a:r>
            <a:endParaRPr lang="en-US" sz="14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"/>
          <p:cNvSpPr/>
          <p:nvPr/>
        </p:nvSpPr>
        <p:spPr>
          <a:xfrm>
            <a:off x="954133" y="1976566"/>
            <a:ext cx="7866337" cy="745916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Стратегия развития информатизации в Республике Беларусь на 2016 – 2022 гг.,                         </a:t>
            </a:r>
          </a:p>
          <a:p>
            <a:pPr algn="ctr"/>
            <a:r>
              <a:rPr lang="ru-RU" sz="1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развития цифровой экономики и информационного </a:t>
            </a:r>
            <a:r>
              <a:rPr lang="ru-RU" sz="13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</a:p>
          <a:p>
            <a:pPr algn="ctr"/>
            <a:r>
              <a:rPr lang="ru-RU" sz="14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Декрет </a:t>
            </a:r>
            <a:r>
              <a:rPr lang="ru-RU" sz="1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4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№8 «О </a:t>
            </a:r>
            <a:r>
              <a:rPr lang="ru-RU" sz="1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цифровой экономики»</a:t>
            </a:r>
          </a:p>
        </p:txBody>
      </p:sp>
      <p:sp>
        <p:nvSpPr>
          <p:cNvPr id="25" name="Rectangle 5"/>
          <p:cNvSpPr/>
          <p:nvPr/>
        </p:nvSpPr>
        <p:spPr>
          <a:xfrm>
            <a:off x="810220" y="526663"/>
            <a:ext cx="7585499" cy="660399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Азербайджан 2030: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 по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социально-экономическому развитию,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на 2021-2025 годы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arallelogram 85"/>
          <p:cNvSpPr/>
          <p:nvPr/>
        </p:nvSpPr>
        <p:spPr>
          <a:xfrm>
            <a:off x="-61781" y="510886"/>
            <a:ext cx="1391884" cy="720081"/>
          </a:xfrm>
          <a:prstGeom prst="parallelogram">
            <a:avLst>
              <a:gd name="adj" fmla="val 68072"/>
            </a:avLst>
          </a:prstGeom>
          <a:solidFill>
            <a:srgbClr val="00B050"/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7559" y="-23389"/>
            <a:ext cx="7754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РСС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958170" y="1355260"/>
            <a:ext cx="7862301" cy="554654"/>
          </a:xfrm>
          <a:prstGeom prst="rect">
            <a:avLst/>
          </a:prstGeom>
          <a:solidFill>
            <a:srgbClr val="238D3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Стратегиия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2020-2025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 для осуществления политики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стране до 2025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Parallelogram 85"/>
          <p:cNvSpPr/>
          <p:nvPr/>
        </p:nvSpPr>
        <p:spPr>
          <a:xfrm>
            <a:off x="1" y="1218677"/>
            <a:ext cx="1419634" cy="720081"/>
          </a:xfrm>
          <a:prstGeom prst="parallelogram">
            <a:avLst>
              <a:gd name="adj" fmla="val 6807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Parallelogram 85"/>
          <p:cNvSpPr/>
          <p:nvPr/>
        </p:nvSpPr>
        <p:spPr>
          <a:xfrm>
            <a:off x="0" y="1922981"/>
            <a:ext cx="1460741" cy="720081"/>
          </a:xfrm>
          <a:prstGeom prst="parallelogram">
            <a:avLst>
              <a:gd name="adj" fmla="val 680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Parallelogram 85"/>
          <p:cNvSpPr/>
          <p:nvPr/>
        </p:nvSpPr>
        <p:spPr>
          <a:xfrm>
            <a:off x="89531" y="2658839"/>
            <a:ext cx="1514805" cy="720081"/>
          </a:xfrm>
          <a:prstGeom prst="parallelogram">
            <a:avLst>
              <a:gd name="adj" fmla="val 68072"/>
            </a:avLst>
          </a:prstGeom>
          <a:solidFill>
            <a:srgbClr val="00B0F0"/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Parallelogram 85"/>
          <p:cNvSpPr/>
          <p:nvPr/>
        </p:nvSpPr>
        <p:spPr>
          <a:xfrm>
            <a:off x="274233" y="3378920"/>
            <a:ext cx="1427451" cy="720081"/>
          </a:xfrm>
          <a:prstGeom prst="parallelogram">
            <a:avLst>
              <a:gd name="adj" fmla="val 68072"/>
            </a:avLst>
          </a:prstGeom>
          <a:solidFill>
            <a:srgbClr val="FFFF00"/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Parallelogram 85"/>
          <p:cNvSpPr/>
          <p:nvPr/>
        </p:nvSpPr>
        <p:spPr>
          <a:xfrm>
            <a:off x="274234" y="4092898"/>
            <a:ext cx="1506178" cy="720081"/>
          </a:xfrm>
          <a:prstGeom prst="parallelogram">
            <a:avLst>
              <a:gd name="adj" fmla="val 68072"/>
            </a:avLst>
          </a:prstGeom>
          <a:solidFill>
            <a:srgbClr val="92D050"/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Parallelogram 85"/>
          <p:cNvSpPr/>
          <p:nvPr/>
        </p:nvSpPr>
        <p:spPr>
          <a:xfrm>
            <a:off x="274234" y="4812979"/>
            <a:ext cx="1616724" cy="720081"/>
          </a:xfrm>
          <a:prstGeom prst="parallelogram">
            <a:avLst>
              <a:gd name="adj" fmla="val 6807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Parallelogram 85"/>
          <p:cNvSpPr/>
          <p:nvPr/>
        </p:nvSpPr>
        <p:spPr>
          <a:xfrm>
            <a:off x="524226" y="5533060"/>
            <a:ext cx="1550937" cy="720081"/>
          </a:xfrm>
          <a:prstGeom prst="parallelogram">
            <a:avLst>
              <a:gd name="adj" fmla="val 68072"/>
            </a:avLst>
          </a:prstGeom>
          <a:solidFill>
            <a:srgbClr val="00B0F0"/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Parallelogram 85"/>
          <p:cNvSpPr/>
          <p:nvPr/>
        </p:nvSpPr>
        <p:spPr>
          <a:xfrm>
            <a:off x="670996" y="6154366"/>
            <a:ext cx="1598391" cy="720081"/>
          </a:xfrm>
          <a:prstGeom prst="parallelogram">
            <a:avLst>
              <a:gd name="adj" fmla="val 68072"/>
            </a:avLst>
          </a:prstGeom>
          <a:solidFill>
            <a:srgbClr val="FFFF00"/>
          </a:solidFill>
          <a:ln>
            <a:noFill/>
          </a:ln>
          <a:effectLst>
            <a:outerShdw blurRad="76200" dist="762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9" y="603668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6" y="1307254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2" y="2014621"/>
            <a:ext cx="538283" cy="10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6" y="2747416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0" y="3479789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9" y="4169184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46" y="4901556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71" y="5636024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17" y="6270614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416157" y="6270614"/>
            <a:ext cx="5979562" cy="365125"/>
          </a:xfrm>
        </p:spPr>
        <p:txBody>
          <a:bodyPr/>
          <a:lstStyle/>
          <a:p>
            <a:pPr algn="just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577"/>
            <a:ext cx="873729" cy="11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itriev\Desktop\Презентация Образцы и итог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9" y="0"/>
            <a:ext cx="9046343" cy="55172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545" y="0"/>
            <a:ext cx="8334375" cy="10527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мониторинг ИКР</a:t>
            </a:r>
            <a:b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 участников РСС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2239351"/>
              </p:ext>
            </p:extLst>
          </p:nvPr>
        </p:nvGraphicFramePr>
        <p:xfrm>
          <a:off x="172545" y="980728"/>
          <a:ext cx="8647927" cy="433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dmitriev\Desktop\RCC_2015_Cov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395"/>
            <a:ext cx="2206692" cy="3077045"/>
          </a:xfrm>
          <a:prstGeom prst="rect">
            <a:avLst/>
          </a:prstGeom>
          <a:noFill/>
          <a:ln>
            <a:solidFill>
              <a:srgbClr val="F4FD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Лого РСС\RCC_Logo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02" y="116632"/>
            <a:ext cx="8472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531974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 в своей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уделяло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анализу деятельности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Статсборник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1992 - 2012 годы, РМИКР: 2012 -2017 годы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глав АС РСС №52/23-21 от 18.04.2017 г. –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руководствоваться статистическими показателями международных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 ООН, МСЭ, ВПС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067" y="2985952"/>
            <a:ext cx="2339752" cy="3887984"/>
          </a:xfrm>
          <a:prstGeom prst="rect">
            <a:avLst/>
          </a:prstGeom>
        </p:spPr>
      </p:pic>
      <p:pic>
        <p:nvPicPr>
          <p:cNvPr id="6" name="Picture 3" descr="Z:\Лого РСС\RCC_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-28926"/>
            <a:ext cx="1043608" cy="15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" y="884409"/>
            <a:ext cx="6652033" cy="22387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135" y="3171225"/>
            <a:ext cx="6557425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движущей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силой растущей цифровой экономики являются цифровые данные... </a:t>
            </a:r>
          </a:p>
          <a:p>
            <a:pPr indent="449580" algn="just">
              <a:lnSpc>
                <a:spcPct val="107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движущей силой цифровой экономики являются цифровые платформы: Операционные платформы,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платформы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…Превращение данных в «цифровой интеллект», или ключ к успеху….</a:t>
            </a:r>
          </a:p>
          <a:p>
            <a:pPr indent="449580" algn="just">
              <a:lnSpc>
                <a:spcPct val="107000"/>
              </a:lnSpc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оценке масштабов цифровой экономики, а также создаваемой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ней стоимости и получаемых выгод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множество трудностей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нет общепринятого определения цифровой экономики,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Во-вторых, не хватает достоверных статистических данных о ключевых компонентах и аспектах цифровой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экономики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657" y="53412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данных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«цифровой интеллект», или ключ к успеху….</a:t>
            </a:r>
          </a:p>
        </p:txBody>
      </p:sp>
    </p:spTree>
    <p:extLst>
      <p:ext uri="{BB962C8B-B14F-4D97-AF65-F5344CB8AC3E}">
        <p14:creationId xmlns:p14="http://schemas.microsoft.com/office/powerpoint/2010/main" val="31294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028384" cy="216024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– </a:t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отношений, складывающихся при использовании современных электронных технологий, электронной инфраструктуры и услуг, технологий анализа больших объемов данных и прогнозирования в целях оптимизации экономических и производственных процессов,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бизнес -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20036" y="6305184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2"/>
            <a:ext cx="1040783" cy="15066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2487573"/>
            <a:ext cx="91085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важными областями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в вопросах цифровой экономики сегодня являются:</a:t>
            </a:r>
          </a:p>
          <a:p>
            <a:pPr algn="just"/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мирового опыта </a:t>
            </a:r>
            <a:r>
              <a:rPr lang="ru-RU" sz="2000" b="1" dirty="0" err="1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отраслях экономики и подготовка предложений по его использованию на пространстве Содружества;</a:t>
            </a:r>
          </a:p>
          <a:p>
            <a:pPr algn="just"/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развития новых рынков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отраслей экономики и сфер деятельности, основанных на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цифровых технологий, сервисов и платформ;</a:t>
            </a:r>
          </a:p>
          <a:p>
            <a:pPr algn="just"/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принятие согласованных мер 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добросовестной конкуренции в условиях цифрового развития общества и цифровой экономики;</a:t>
            </a:r>
          </a:p>
          <a:p>
            <a:pPr algn="just"/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межгосударственных мер</a:t>
            </a:r>
            <a:r>
              <a:rPr lang="ru-RU" sz="2000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</a:t>
            </a:r>
            <a:r>
              <a:rPr lang="ru-RU" sz="2000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развитии цифровой экономики наилучших </a:t>
            </a:r>
            <a:r>
              <a:rPr lang="ru-RU" sz="20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доступных сервисов, платформ и </a:t>
            </a:r>
            <a:r>
              <a:rPr lang="ru-RU" sz="2000" b="1" dirty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78083959"/>
      </p:ext>
    </p:extLst>
  </p:cSld>
  <p:clrMapOvr>
    <a:masterClrMapping/>
  </p:clrMapOvr>
</p:sld>
</file>

<file path=ppt/theme/theme1.xml><?xml version="1.0" encoding="utf-8"?>
<a:theme xmlns:a="http://schemas.openxmlformats.org/drawingml/2006/main" name="1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11974</TotalTime>
  <Words>1163</Words>
  <Application>Microsoft Office PowerPoint</Application>
  <PresentationFormat>Экран (4:3)</PresentationFormat>
  <Paragraphs>192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 Unicode MS</vt:lpstr>
      <vt:lpstr>宋体</vt:lpstr>
      <vt:lpstr>Arial</vt:lpstr>
      <vt:lpstr>Calibri</vt:lpstr>
      <vt:lpstr>Calibri Light</vt:lpstr>
      <vt:lpstr>方正姚体</vt:lpstr>
      <vt:lpstr>Georgia</vt:lpstr>
      <vt:lpstr>Times New Roman</vt:lpstr>
      <vt:lpstr>Trebuchet MS</vt:lpstr>
      <vt:lpstr>Wingdings</vt:lpstr>
      <vt:lpstr>1_Воздушный поток</vt:lpstr>
      <vt:lpstr>Презентация PowerPoint</vt:lpstr>
      <vt:lpstr>Исторические этапы построения и развития  информационного общества в РСС –  предпосылки  Цифровой трансформации РСС</vt:lpstr>
      <vt:lpstr> Нормативная база СНГ на пути  Цифровой трансформации </vt:lpstr>
      <vt:lpstr>Экспертный совет Межпарламентской Ассамблеи СНГ – РСС</vt:lpstr>
      <vt:lpstr>Презентация PowerPoint</vt:lpstr>
      <vt:lpstr>Презентация PowerPoint</vt:lpstr>
      <vt:lpstr>Региональный мониторинг ИКР стран участников РСС</vt:lpstr>
      <vt:lpstr>Презентация PowerPoint</vt:lpstr>
      <vt:lpstr>                  Цифровая экономика –  совокупность общественных отношений, складывающихся при использовании современных электронных технологий, электронной инфраструктуры и услуг, технологий анализа больших объемов данных и прогнозирования в целях оптимизации экономических и производственных процессов,  и развития бизнес - среды  </vt:lpstr>
      <vt:lpstr>Презентация PowerPoint</vt:lpstr>
      <vt:lpstr>Резолюция ООН  A/70/125 ЦЕЛИ В ОБЛАСТИ УСТОЙЧИВОГО РАЗВИТИЯ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Зоря Наталья</dc:creator>
  <cp:lastModifiedBy>Natalia</cp:lastModifiedBy>
  <cp:revision>432</cp:revision>
  <cp:lastPrinted>2019-11-19T08:05:38Z</cp:lastPrinted>
  <dcterms:created xsi:type="dcterms:W3CDTF">2015-06-02T09:26:37Z</dcterms:created>
  <dcterms:modified xsi:type="dcterms:W3CDTF">2021-05-16T15:22:16Z</dcterms:modified>
</cp:coreProperties>
</file>