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59" r:id="rId2"/>
    <p:sldId id="381" r:id="rId3"/>
    <p:sldId id="371" r:id="rId4"/>
    <p:sldId id="382" r:id="rId5"/>
    <p:sldId id="384" r:id="rId6"/>
    <p:sldId id="385" r:id="rId7"/>
    <p:sldId id="386" r:id="rId8"/>
    <p:sldId id="388" r:id="rId9"/>
    <p:sldId id="397" r:id="rId10"/>
    <p:sldId id="404" r:id="rId11"/>
    <p:sldId id="398" r:id="rId12"/>
    <p:sldId id="405" r:id="rId13"/>
    <p:sldId id="406" r:id="rId14"/>
    <p:sldId id="403" r:id="rId15"/>
    <p:sldId id="402" r:id="rId16"/>
    <p:sldId id="395" r:id="rId17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EC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6625" autoAdjust="0"/>
  </p:normalViewPr>
  <p:slideViewPr>
    <p:cSldViewPr>
      <p:cViewPr varScale="1">
        <p:scale>
          <a:sx n="85" d="100"/>
          <a:sy n="85" d="100"/>
        </p:scale>
        <p:origin x="107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14BEC-FF77-4D85-8375-F74FD9A9EE8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61949A9-AED0-4775-9373-A7E6BD248E4F}">
      <dgm:prSet phldrT="[Текст]"/>
      <dgm:spPr/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для Беларуси актуальны = </a:t>
          </a:r>
          <a:br>
            <a:rPr lang="ru-RU" dirty="0" smtClean="0"/>
          </a:br>
          <a:r>
            <a:rPr lang="ru-RU" b="1" dirty="0" smtClean="0"/>
            <a:t>255</a:t>
          </a:r>
          <a:r>
            <a:rPr lang="ru-RU" dirty="0" smtClean="0"/>
            <a:t> национальных показателей ЦУР</a:t>
          </a:r>
          <a:endParaRPr lang="ru-RU" dirty="0"/>
        </a:p>
      </dgm:t>
    </dgm:pt>
    <dgm:pt modelId="{BC459D75-9768-44E1-8DA0-D30942DE1DBE}" type="parTrans" cxnId="{9A47DBC1-1D4A-4F1D-B713-BCBBF1BCBB1F}">
      <dgm:prSet/>
      <dgm:spPr/>
      <dgm:t>
        <a:bodyPr/>
        <a:lstStyle/>
        <a:p>
          <a:endParaRPr lang="ru-RU"/>
        </a:p>
      </dgm:t>
    </dgm:pt>
    <dgm:pt modelId="{D1B2E26A-6491-4F6A-87E5-E8A7A9C2617D}" type="sibTrans" cxnId="{9A47DBC1-1D4A-4F1D-B713-BCBBF1BCBB1F}">
      <dgm:prSet/>
      <dgm:spPr/>
      <dgm:t>
        <a:bodyPr/>
        <a:lstStyle/>
        <a:p>
          <a:endParaRPr lang="ru-RU"/>
        </a:p>
      </dgm:t>
    </dgm:pt>
    <dgm:pt modelId="{A885FDBB-B023-42C3-AE2E-A19A5F0E5903}">
      <dgm:prSet phldrT="[Текст]"/>
      <dgm:spPr/>
      <dgm:t>
        <a:bodyPr/>
        <a:lstStyle/>
        <a:p>
          <a:r>
            <a:rPr lang="ru-RU" dirty="0" smtClean="0"/>
            <a:t>показатель соответствует глобальному уровню</a:t>
          </a:r>
          <a:endParaRPr lang="ru-RU" dirty="0"/>
        </a:p>
      </dgm:t>
    </dgm:pt>
    <dgm:pt modelId="{13954CF2-6D5D-46E2-9F22-4A1FF10BC3CB}" type="parTrans" cxnId="{CE686765-BBC5-4ED6-98F8-AF10DADF77A5}">
      <dgm:prSet/>
      <dgm:spPr/>
      <dgm:t>
        <a:bodyPr/>
        <a:lstStyle/>
        <a:p>
          <a:endParaRPr lang="ru-RU"/>
        </a:p>
      </dgm:t>
    </dgm:pt>
    <dgm:pt modelId="{BEB90854-4B69-4B18-B966-F7359DD46CA2}" type="sibTrans" cxnId="{CE686765-BBC5-4ED6-98F8-AF10DADF77A5}">
      <dgm:prSet/>
      <dgm:spPr/>
      <dgm:t>
        <a:bodyPr/>
        <a:lstStyle/>
        <a:p>
          <a:endParaRPr lang="ru-RU"/>
        </a:p>
      </dgm:t>
    </dgm:pt>
    <dgm:pt modelId="{02CE8239-9A6B-42B1-85F7-BC3C80641C71}">
      <dgm:prSet phldrT="[Текст]"/>
      <dgm:spPr/>
      <dgm:t>
        <a:bodyPr/>
        <a:lstStyle/>
        <a:p>
          <a:r>
            <a:rPr lang="ru-RU" dirty="0" smtClean="0"/>
            <a:t>показателя предложены с учетом национальных приоритетов</a:t>
          </a:r>
          <a:endParaRPr lang="ru-RU" dirty="0"/>
        </a:p>
      </dgm:t>
    </dgm:pt>
    <dgm:pt modelId="{AD80F71B-2750-4E2D-8F3F-D7CF8DC5A1AA}" type="parTrans" cxnId="{4DF8EC8A-E0AB-4218-9C4D-F9658A5BA1E8}">
      <dgm:prSet/>
      <dgm:spPr/>
      <dgm:t>
        <a:bodyPr/>
        <a:lstStyle/>
        <a:p>
          <a:endParaRPr lang="ru-RU"/>
        </a:p>
      </dgm:t>
    </dgm:pt>
    <dgm:pt modelId="{9E015821-4251-4652-A839-83B040777240}" type="sibTrans" cxnId="{4DF8EC8A-E0AB-4218-9C4D-F9658A5BA1E8}">
      <dgm:prSet/>
      <dgm:spPr/>
      <dgm:t>
        <a:bodyPr/>
        <a:lstStyle/>
        <a:p>
          <a:endParaRPr lang="ru-RU"/>
        </a:p>
      </dgm:t>
    </dgm:pt>
    <dgm:pt modelId="{F91198B2-128B-4E69-892C-92E6AED1FDB8}" type="pres">
      <dgm:prSet presAssocID="{04C14BEC-FF77-4D85-8375-F74FD9A9EE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001865-5142-47D9-9CCA-3EA9A0EDDE2A}" type="pres">
      <dgm:prSet presAssocID="{E61949A9-AED0-4775-9373-A7E6BD248E4F}" presName="root1" presStyleCnt="0"/>
      <dgm:spPr/>
    </dgm:pt>
    <dgm:pt modelId="{E796111C-0700-49BD-8F30-17D499DA9BC4}" type="pres">
      <dgm:prSet presAssocID="{E61949A9-AED0-4775-9373-A7E6BD248E4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20BE0D-CB79-49C3-A3E5-3FDA3C4706CE}" type="pres">
      <dgm:prSet presAssocID="{E61949A9-AED0-4775-9373-A7E6BD248E4F}" presName="level2hierChild" presStyleCnt="0"/>
      <dgm:spPr/>
    </dgm:pt>
    <dgm:pt modelId="{EF6FF759-F870-4334-883B-EB1BC6D51351}" type="pres">
      <dgm:prSet presAssocID="{13954CF2-6D5D-46E2-9F22-4A1FF10BC3CB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158053A-0503-45AF-A2CB-216F88D70D95}" type="pres">
      <dgm:prSet presAssocID="{13954CF2-6D5D-46E2-9F22-4A1FF10BC3C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5785591-A4E1-4F6C-9BCD-04DDA860D080}" type="pres">
      <dgm:prSet presAssocID="{A885FDBB-B023-42C3-AE2E-A19A5F0E5903}" presName="root2" presStyleCnt="0"/>
      <dgm:spPr/>
    </dgm:pt>
    <dgm:pt modelId="{4953BD46-FE4D-4E90-9DED-C8FB4B08E3A4}" type="pres">
      <dgm:prSet presAssocID="{A885FDBB-B023-42C3-AE2E-A19A5F0E590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2A324A-E425-43E0-9F8C-150EC7F3B77B}" type="pres">
      <dgm:prSet presAssocID="{A885FDBB-B023-42C3-AE2E-A19A5F0E5903}" presName="level3hierChild" presStyleCnt="0"/>
      <dgm:spPr/>
    </dgm:pt>
    <dgm:pt modelId="{5CEE2984-BA09-4000-B821-F817E577A5E7}" type="pres">
      <dgm:prSet presAssocID="{AD80F71B-2750-4E2D-8F3F-D7CF8DC5A1A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A571307-79C4-4DC6-8F03-E20C6497B4F3}" type="pres">
      <dgm:prSet presAssocID="{AD80F71B-2750-4E2D-8F3F-D7CF8DC5A1A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6C077CA-DC00-4A6F-87DA-24A85A1E752E}" type="pres">
      <dgm:prSet presAssocID="{02CE8239-9A6B-42B1-85F7-BC3C80641C71}" presName="root2" presStyleCnt="0"/>
      <dgm:spPr/>
    </dgm:pt>
    <dgm:pt modelId="{C616F865-F970-44E6-A747-99459F1D1E22}" type="pres">
      <dgm:prSet presAssocID="{02CE8239-9A6B-42B1-85F7-BC3C80641C7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845749-C540-4E9B-B20E-1A33BCAB7823}" type="pres">
      <dgm:prSet presAssocID="{02CE8239-9A6B-42B1-85F7-BC3C80641C71}" presName="level3hierChild" presStyleCnt="0"/>
      <dgm:spPr/>
    </dgm:pt>
  </dgm:ptLst>
  <dgm:cxnLst>
    <dgm:cxn modelId="{0E40CB8A-D7EC-4E3A-955E-77DD45AC18C2}" type="presOf" srcId="{AD80F71B-2750-4E2D-8F3F-D7CF8DC5A1AA}" destId="{FA571307-79C4-4DC6-8F03-E20C6497B4F3}" srcOrd="1" destOrd="0" presId="urn:microsoft.com/office/officeart/2005/8/layout/hierarchy2"/>
    <dgm:cxn modelId="{9A47DBC1-1D4A-4F1D-B713-BCBBF1BCBB1F}" srcId="{04C14BEC-FF77-4D85-8375-F74FD9A9EE89}" destId="{E61949A9-AED0-4775-9373-A7E6BD248E4F}" srcOrd="0" destOrd="0" parTransId="{BC459D75-9768-44E1-8DA0-D30942DE1DBE}" sibTransId="{D1B2E26A-6491-4F6A-87E5-E8A7A9C2617D}"/>
    <dgm:cxn modelId="{835FFC9F-5E6C-473D-AC3F-F235A8BF1BB7}" type="presOf" srcId="{AD80F71B-2750-4E2D-8F3F-D7CF8DC5A1AA}" destId="{5CEE2984-BA09-4000-B821-F817E577A5E7}" srcOrd="0" destOrd="0" presId="urn:microsoft.com/office/officeart/2005/8/layout/hierarchy2"/>
    <dgm:cxn modelId="{21FB1135-9849-4F38-9D6C-C7EE6D658653}" type="presOf" srcId="{04C14BEC-FF77-4D85-8375-F74FD9A9EE89}" destId="{F91198B2-128B-4E69-892C-92E6AED1FDB8}" srcOrd="0" destOrd="0" presId="urn:microsoft.com/office/officeart/2005/8/layout/hierarchy2"/>
    <dgm:cxn modelId="{680576B4-EAA5-4C35-AE1F-9C4F04909DAD}" type="presOf" srcId="{E61949A9-AED0-4775-9373-A7E6BD248E4F}" destId="{E796111C-0700-49BD-8F30-17D499DA9BC4}" srcOrd="0" destOrd="0" presId="urn:microsoft.com/office/officeart/2005/8/layout/hierarchy2"/>
    <dgm:cxn modelId="{A5571B4A-7629-49E9-B24F-357D5F11B0C1}" type="presOf" srcId="{13954CF2-6D5D-46E2-9F22-4A1FF10BC3CB}" destId="{EF6FF759-F870-4334-883B-EB1BC6D51351}" srcOrd="0" destOrd="0" presId="urn:microsoft.com/office/officeart/2005/8/layout/hierarchy2"/>
    <dgm:cxn modelId="{CE686765-BBC5-4ED6-98F8-AF10DADF77A5}" srcId="{E61949A9-AED0-4775-9373-A7E6BD248E4F}" destId="{A885FDBB-B023-42C3-AE2E-A19A5F0E5903}" srcOrd="0" destOrd="0" parTransId="{13954CF2-6D5D-46E2-9F22-4A1FF10BC3CB}" sibTransId="{BEB90854-4B69-4B18-B966-F7359DD46CA2}"/>
    <dgm:cxn modelId="{D8F11C00-0681-4E55-8A2E-BAF862F13138}" type="presOf" srcId="{02CE8239-9A6B-42B1-85F7-BC3C80641C71}" destId="{C616F865-F970-44E6-A747-99459F1D1E22}" srcOrd="0" destOrd="0" presId="urn:microsoft.com/office/officeart/2005/8/layout/hierarchy2"/>
    <dgm:cxn modelId="{98E59755-BEF6-42E0-804E-974A68EDAF8F}" type="presOf" srcId="{A885FDBB-B023-42C3-AE2E-A19A5F0E5903}" destId="{4953BD46-FE4D-4E90-9DED-C8FB4B08E3A4}" srcOrd="0" destOrd="0" presId="urn:microsoft.com/office/officeart/2005/8/layout/hierarchy2"/>
    <dgm:cxn modelId="{4DF8EC8A-E0AB-4218-9C4D-F9658A5BA1E8}" srcId="{E61949A9-AED0-4775-9373-A7E6BD248E4F}" destId="{02CE8239-9A6B-42B1-85F7-BC3C80641C71}" srcOrd="1" destOrd="0" parTransId="{AD80F71B-2750-4E2D-8F3F-D7CF8DC5A1AA}" sibTransId="{9E015821-4251-4652-A839-83B040777240}"/>
    <dgm:cxn modelId="{26220709-DA0B-4EA7-8BA9-6E9B319AD277}" type="presOf" srcId="{13954CF2-6D5D-46E2-9F22-4A1FF10BC3CB}" destId="{B158053A-0503-45AF-A2CB-216F88D70D95}" srcOrd="1" destOrd="0" presId="urn:microsoft.com/office/officeart/2005/8/layout/hierarchy2"/>
    <dgm:cxn modelId="{4E482BDE-3609-40F2-8A70-84F461A0B9DB}" type="presParOf" srcId="{F91198B2-128B-4E69-892C-92E6AED1FDB8}" destId="{E8001865-5142-47D9-9CCA-3EA9A0EDDE2A}" srcOrd="0" destOrd="0" presId="urn:microsoft.com/office/officeart/2005/8/layout/hierarchy2"/>
    <dgm:cxn modelId="{0F33E552-4D77-41DF-BDDE-7121DFDAACE8}" type="presParOf" srcId="{E8001865-5142-47D9-9CCA-3EA9A0EDDE2A}" destId="{E796111C-0700-49BD-8F30-17D499DA9BC4}" srcOrd="0" destOrd="0" presId="urn:microsoft.com/office/officeart/2005/8/layout/hierarchy2"/>
    <dgm:cxn modelId="{20E15B03-E3E9-4E39-874B-FF63C65E8269}" type="presParOf" srcId="{E8001865-5142-47D9-9CCA-3EA9A0EDDE2A}" destId="{4920BE0D-CB79-49C3-A3E5-3FDA3C4706CE}" srcOrd="1" destOrd="0" presId="urn:microsoft.com/office/officeart/2005/8/layout/hierarchy2"/>
    <dgm:cxn modelId="{6B4CCD2B-B012-40EA-8E13-C416BC8A6096}" type="presParOf" srcId="{4920BE0D-CB79-49C3-A3E5-3FDA3C4706CE}" destId="{EF6FF759-F870-4334-883B-EB1BC6D51351}" srcOrd="0" destOrd="0" presId="urn:microsoft.com/office/officeart/2005/8/layout/hierarchy2"/>
    <dgm:cxn modelId="{2673172E-D12D-49DD-99A2-367D2C0D678D}" type="presParOf" srcId="{EF6FF759-F870-4334-883B-EB1BC6D51351}" destId="{B158053A-0503-45AF-A2CB-216F88D70D95}" srcOrd="0" destOrd="0" presId="urn:microsoft.com/office/officeart/2005/8/layout/hierarchy2"/>
    <dgm:cxn modelId="{84D457BD-66B2-49B3-8C4E-A53035088E2C}" type="presParOf" srcId="{4920BE0D-CB79-49C3-A3E5-3FDA3C4706CE}" destId="{65785591-A4E1-4F6C-9BCD-04DDA860D080}" srcOrd="1" destOrd="0" presId="urn:microsoft.com/office/officeart/2005/8/layout/hierarchy2"/>
    <dgm:cxn modelId="{2392EF85-CDD4-4466-A34D-DC1DC36C7F65}" type="presParOf" srcId="{65785591-A4E1-4F6C-9BCD-04DDA860D080}" destId="{4953BD46-FE4D-4E90-9DED-C8FB4B08E3A4}" srcOrd="0" destOrd="0" presId="urn:microsoft.com/office/officeart/2005/8/layout/hierarchy2"/>
    <dgm:cxn modelId="{6A526075-65FD-486A-A448-2D72DECA4C19}" type="presParOf" srcId="{65785591-A4E1-4F6C-9BCD-04DDA860D080}" destId="{6C2A324A-E425-43E0-9F8C-150EC7F3B77B}" srcOrd="1" destOrd="0" presId="urn:microsoft.com/office/officeart/2005/8/layout/hierarchy2"/>
    <dgm:cxn modelId="{2AAC5CD9-F59B-4AA1-9464-0C7C0AE62105}" type="presParOf" srcId="{4920BE0D-CB79-49C3-A3E5-3FDA3C4706CE}" destId="{5CEE2984-BA09-4000-B821-F817E577A5E7}" srcOrd="2" destOrd="0" presId="urn:microsoft.com/office/officeart/2005/8/layout/hierarchy2"/>
    <dgm:cxn modelId="{AE1E22B3-491C-4D32-A5D5-033F3BE178AC}" type="presParOf" srcId="{5CEE2984-BA09-4000-B821-F817E577A5E7}" destId="{FA571307-79C4-4DC6-8F03-E20C6497B4F3}" srcOrd="0" destOrd="0" presId="urn:microsoft.com/office/officeart/2005/8/layout/hierarchy2"/>
    <dgm:cxn modelId="{C5835DE5-023E-4DE1-B116-33D94F20C4D0}" type="presParOf" srcId="{4920BE0D-CB79-49C3-A3E5-3FDA3C4706CE}" destId="{56C077CA-DC00-4A6F-87DA-24A85A1E752E}" srcOrd="3" destOrd="0" presId="urn:microsoft.com/office/officeart/2005/8/layout/hierarchy2"/>
    <dgm:cxn modelId="{2EC9E435-0C0D-457F-92AD-CCD6CFF4050A}" type="presParOf" srcId="{56C077CA-DC00-4A6F-87DA-24A85A1E752E}" destId="{C616F865-F970-44E6-A747-99459F1D1E22}" srcOrd="0" destOrd="0" presId="urn:microsoft.com/office/officeart/2005/8/layout/hierarchy2"/>
    <dgm:cxn modelId="{D79D3162-6280-4B85-A96E-0142C8C67037}" type="presParOf" srcId="{56C077CA-DC00-4A6F-87DA-24A85A1E752E}" destId="{FB845749-C540-4E9B-B20E-1A33BCAB78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92E960E-6DE4-4D13-A304-7AC2C32145F3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09A3DE-754F-4498-8651-46559259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3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6F0C129-8B60-467E-A099-6FB68D85132B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A544-A40A-4C6F-87A5-5F4B1531A3A0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5F0A-8744-4463-B848-EC6FB04B011A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D169-F99D-4D3B-9640-1FB6407D4AE7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BE2BCA8-FF2E-4322-B909-49FDF0C2FAEE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8DA5-C782-4ECE-84C4-380B77368632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CC4D-29AB-41E0-B8CE-4FC839D374A7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84E0-3D3B-4D6C-A1A3-182B60ADDBBC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72D4-A3CE-4331-8F3A-076088DC6B48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BA8-C1ED-4D6F-9EB7-4ECF89649445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41A2-9864-4193-836D-1E205C86EC15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1CD7C4-F790-4CDA-B3BB-E7B393011542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698976" cy="50673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</a:br>
            <a:r>
              <a:rPr lang="ru-RU" sz="28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О </a:t>
            </a:r>
            <a:r>
              <a:rPr lang="ru-RU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ходе реализации Целей в области устойчивого развития </a:t>
            </a:r>
            <a:endParaRPr lang="ru-RU" sz="28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в </a:t>
            </a:r>
            <a:r>
              <a:rPr lang="ru-RU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Республике Беларусь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1000 </a:t>
            </a:r>
            <a:r>
              <a:rPr lang="ru-RU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дней со дня принятия глобальной Повестки дня до 2030 </a:t>
            </a:r>
            <a:r>
              <a:rPr lang="ru-RU" sz="28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года</a:t>
            </a:r>
            <a:endParaRPr lang="en-US" sz="280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+mj-lt"/>
                <a:cs typeface="Arial" pitchFamily="34" charset="0"/>
              </a:rPr>
              <a:t>Наталья Михайловна Гордеенко</a:t>
            </a:r>
          </a:p>
          <a:p>
            <a:pPr marL="0" indent="0">
              <a:buNone/>
            </a:pPr>
            <a:endParaRPr lang="ru-RU" sz="700" dirty="0" smtClean="0">
              <a:latin typeface="+mj-lt"/>
              <a:cs typeface="Arial" pitchFamily="34" charset="0"/>
            </a:endParaRP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+mj-lt"/>
                <a:cs typeface="Arial" pitchFamily="34" charset="0"/>
              </a:rPr>
              <a:t>Заместитель Министра 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+mj-lt"/>
                <a:cs typeface="Arial" pitchFamily="34" charset="0"/>
              </a:rPr>
              <a:t>связи и информатизации Республики Беларусь</a:t>
            </a:r>
          </a:p>
          <a:p>
            <a:pPr marL="0" indent="0">
              <a:buNone/>
            </a:pPr>
            <a:endParaRPr lang="ru-RU" sz="13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ru-RU" sz="13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ru-RU" sz="13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Минск   Беларусь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30 сентября 2021 года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77261"/>
            <a:ext cx="3456384" cy="350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151" y="1695072"/>
            <a:ext cx="6007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реализации масштабных задач цифровизации крайне важной задачей является </a:t>
            </a:r>
            <a:r>
              <a:rPr lang="ru-RU" sz="15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кадрового ресурса</a:t>
            </a:r>
            <a:r>
              <a:rPr lang="ru-RU" sz="15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необходимое условие сопровождения процессов цифрового развития.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55" y="5521380"/>
            <a:ext cx="1893645" cy="460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80" y="800101"/>
            <a:ext cx="1771214" cy="21783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8900" y="2978472"/>
            <a:ext cx="60078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требуется интенсивный мобилизационный подход, </a:t>
            </a:r>
            <a:r>
              <a:rPr lang="ru-RU" sz="1500" b="1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причем не в отдельных, а абсолютно во всех отраслях и регионах </a:t>
            </a:r>
            <a:r>
              <a:rPr lang="ru-RU" sz="15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подготовке таких кадров, а также повышению «цифровых компетенций» уже задействованных в экономике специалистов.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2952175"/>
            <a:ext cx="2007394" cy="1249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050" y="4528057"/>
            <a:ext cx="60078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0B8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подготовка не просто отдельных специалистов, которые в результате остаются «белыми воронами», а «цифровых команд» во главе с руководителем. Для этого проектом Указа о Минцифре предусмотрено </a:t>
            </a:r>
            <a:r>
              <a:rPr lang="ru-RU" sz="1500" b="1" dirty="0">
                <a:solidFill>
                  <a:srgbClr val="0B8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государственных «цифровых офисов».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98" y="4130575"/>
            <a:ext cx="1771214" cy="13284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2134" y="419710"/>
            <a:ext cx="6724650" cy="75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35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ЦУР</a:t>
            </a:r>
            <a:endParaRPr lang="en-US" sz="9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35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всеохватного и справедливого качественного образования </a:t>
            </a:r>
            <a:br>
              <a:rPr lang="ru-RU" sz="135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5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поощрение возможности обучения на протяжении всей жизни для всех</a:t>
            </a:r>
            <a:endParaRPr lang="en-US" sz="9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4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Мероприятия</a:t>
            </a:r>
            <a:r>
              <a:rPr lang="ru-RU" sz="2400" dirty="0"/>
              <a:t>, направленные на достижение целей устойчивого </a:t>
            </a:r>
            <a:r>
              <a:rPr lang="ru-RU" sz="2400" dirty="0" smtClean="0"/>
              <a:t>развития регионов: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59828577"/>
              </p:ext>
            </p:extLst>
          </p:nvPr>
        </p:nvGraphicFramePr>
        <p:xfrm>
          <a:off x="457200" y="1219200"/>
          <a:ext cx="7427168" cy="539309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14600"/>
                <a:gridCol w="5112568"/>
              </a:tblGrid>
              <a:tr h="714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Разработана концепция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«умного города»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городов и регионов Республики Беларусь</a:t>
                      </a:r>
                      <a:endParaRPr kumimoji="0" lang="en-US" sz="1400" b="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одиннадцати городов (районов) с численностью населения свыше 80 тыс. человек, определенных потенциальными центрами экономического роста,  (города Орша, Барановичи, Пинск, Новополоцк, Полоцк, Мозырь, Лида, Борисов, Солигорск, Молодечно, Бобруйск),</a:t>
                      </a:r>
                      <a:endParaRPr kumimoji="0" lang="en-US" sz="1400" b="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4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Реализуется комплексный «проект будущего»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«Умные города Беларуси»</a:t>
                      </a:r>
                      <a:endParaRPr kumimoji="0" lang="en-US" sz="14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C363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В период с 16 по 18 марта 2021 г. в </a:t>
                      </a:r>
                      <a:r>
                        <a:rPr lang="ru-RU" sz="1400" dirty="0" err="1" smtClean="0">
                          <a:solidFill>
                            <a:srgbClr val="2C363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г.Минске</a:t>
                      </a:r>
                      <a:r>
                        <a:rPr lang="ru-RU" sz="1400" dirty="0" smtClean="0">
                          <a:solidFill>
                            <a:srgbClr val="2C363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прошел Форум Международного союза электросвязи "Умные устойчивые города: организационные и технические аспекты развития".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C363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Практический опыт и пути построения умного устойчивого города представили спикеры из Беларуси, России, Украины, Азербайджана, эксперты проектов </a:t>
                      </a:r>
                      <a:r>
                        <a:rPr lang="ru-RU" sz="1400" dirty="0" err="1" smtClean="0">
                          <a:solidFill>
                            <a:srgbClr val="2C363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Green</a:t>
                      </a:r>
                      <a:r>
                        <a:rPr lang="ru-RU" sz="1400" dirty="0" smtClean="0">
                          <a:solidFill>
                            <a:srgbClr val="2C363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2C363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Cities</a:t>
                      </a:r>
                      <a:r>
                        <a:rPr lang="ru-RU" sz="1400" dirty="0" smtClean="0">
                          <a:solidFill>
                            <a:srgbClr val="2C363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2C363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</a:t>
                      </a:r>
                      <a:r>
                        <a:rPr lang="ru-RU" sz="1400" dirty="0" smtClean="0">
                          <a:solidFill>
                            <a:srgbClr val="2C363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ПРООН, специалисты ведущих отечественных компаний.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C363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Данное мероприятие непосредственно способствовало достижению ЦУР, поскольку умный устойчивый город - это инновационный город, использующий информационно-коммуникационные технологии и другие средства для повышения уровня жизни, эффективности деятельности и услуг в городах, а также конкурентоспособности, при обеспечении удовлетворения потребностей настоящего и будущих поколений в экономическом, социальном, природоохранном, культурном аспектах.</a:t>
                      </a:r>
                      <a:endParaRPr kumimoji="0" lang="en-US" sz="14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4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6" descr="C:\Users\0C18~1\AppData\Local\Temp\Rar$DIa4576.49580\12_responsible_consumption_produ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4532" y="1412776"/>
            <a:ext cx="718108" cy="720080"/>
          </a:xfrm>
          <a:prstGeom prst="rect">
            <a:avLst/>
          </a:prstGeom>
          <a:noFill/>
        </p:spPr>
      </p:pic>
      <p:pic>
        <p:nvPicPr>
          <p:cNvPr id="15" name="Picture 7" descr="C:\Users\0C18~1\AppData\Local\Temp\Rar$DIa4576.8069\13_climate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799" y="2272127"/>
            <a:ext cx="722841" cy="724825"/>
          </a:xfrm>
          <a:prstGeom prst="rect">
            <a:avLst/>
          </a:prstGeom>
          <a:noFill/>
        </p:spPr>
      </p:pic>
      <p:pic>
        <p:nvPicPr>
          <p:cNvPr id="16" name="Picture 8" descr="C:\Users\0C18~1\AppData\Local\Temp\Rar$DIa4576.48416\14_life_below_wa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136817"/>
            <a:ext cx="722248" cy="724231"/>
          </a:xfrm>
          <a:prstGeom prst="rect">
            <a:avLst/>
          </a:prstGeom>
          <a:noFill/>
        </p:spPr>
      </p:pic>
      <p:pic>
        <p:nvPicPr>
          <p:cNvPr id="17" name="Picture 9" descr="C:\Users\0C18~1\AppData\Local\Temp\Rar$DIa4576.6120\15_life_on_la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560" y="4003087"/>
            <a:ext cx="720080" cy="722057"/>
          </a:xfrm>
          <a:prstGeom prst="rect">
            <a:avLst/>
          </a:prstGeom>
          <a:noFill/>
        </p:spPr>
      </p:pic>
      <p:pic>
        <p:nvPicPr>
          <p:cNvPr id="18" name="Picture 10" descr="C:\Users\0C18~1\AppData\Local\Temp\Rar$DIa5476.8801\17_partnership_for_the_goal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4865009"/>
            <a:ext cx="722248" cy="724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17467"/>
            <a:ext cx="7359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</a:t>
            </a:r>
            <a:br>
              <a:rPr lang="ru-RU" sz="21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«Цифровое развитие Беларуси» на 2021 – 2025 годы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32" y="1708562"/>
            <a:ext cx="8865394" cy="0"/>
          </a:xfrm>
          <a:prstGeom prst="line">
            <a:avLst/>
          </a:prstGeom>
          <a:ln w="38100">
            <a:solidFill>
              <a:srgbClr val="0B8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3460" y="2580120"/>
            <a:ext cx="11630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dirty="0">
                <a:solidFill>
                  <a:srgbClr val="573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49" y="3054069"/>
            <a:ext cx="8715375" cy="1901113"/>
          </a:xfrm>
          <a:prstGeom prst="rect">
            <a:avLst/>
          </a:prstGeom>
          <a:solidFill>
            <a:srgbClr val="F7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дальнейшее развитие национальной инфраструктуры, прежде всего внедрение в Республике Беларусь технологии сотовой связи 5G;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популяризация государственной системы оказания электронных услуг, использования мобильной электронной цифровой подписи;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проектов электронного образования, здравоохранения, занятости, логистики, торговли и других направлений, создание и масштабирование технологий Индустрия 4.0 и «умный город».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55" y="5521380"/>
            <a:ext cx="1893645" cy="4601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662" y="1844053"/>
            <a:ext cx="8713463" cy="75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35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ЦУР</a:t>
            </a:r>
            <a:endParaRPr lang="en-US" sz="9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35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неуклонному, всеохватному и устойчивому экономическому росту, полной и производительной занятости и достойной работе для всех</a:t>
            </a:r>
            <a:endParaRPr lang="en-US" sz="9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55" y="5514236"/>
            <a:ext cx="1893645" cy="460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198" y="1664137"/>
            <a:ext cx="61215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u="sng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Минсвязи</a:t>
            </a:r>
            <a:r>
              <a:rPr lang="ru-RU" sz="15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2019 года </a:t>
            </a:r>
            <a:r>
              <a:rPr lang="ru-RU" sz="15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начата, выстраивается и  проводится системная  последовательная работа в направлении цифровизации</a:t>
            </a:r>
            <a:r>
              <a:rPr lang="ru-RU" sz="15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республики.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2167" y="2624044"/>
            <a:ext cx="610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Системная работа начата с разработки в  2019 году Минсвязи </a:t>
            </a:r>
            <a:r>
              <a:rPr lang="ru-RU" sz="15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типовой Концепции развития «умных городов»</a:t>
            </a:r>
            <a:r>
              <a:rPr lang="ru-RU" sz="15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и положена в  основу  для адаптации  и масштабирования на региональном уровне.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041" y="4001443"/>
            <a:ext cx="8527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по адаптации Типовой концепции продолжена в 2020 и далее -  2021 годах – в рамках научно-исследовательских работ</a:t>
            </a:r>
            <a:r>
              <a:rPr lang="ru-RU" sz="15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выполняемых по заказу Минсвязи за счет средств централизованного инвестиционного фонда Минсвязи, и </a:t>
            </a:r>
            <a:r>
              <a:rPr lang="ru-RU" sz="1500" b="1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включающих  разработку концепций «умный город» и «дорожных карт»</a:t>
            </a:r>
            <a:r>
              <a:rPr lang="ru-RU" sz="1500" dirty="0">
                <a:solidFill>
                  <a:srgbClr val="043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одиннадцати городов с численностью населения свыше 80 тыс. человек (2020 год) и еще для десяти административно- территориальных единиц  республики (2021 год). </a:t>
            </a:r>
            <a:endParaRPr lang="ru-RU" sz="1500" b="1" dirty="0">
              <a:solidFill>
                <a:srgbClr val="043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2" y="2484435"/>
            <a:ext cx="2184584" cy="13653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70" y="1017156"/>
            <a:ext cx="1985521" cy="13469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7945" y="344399"/>
            <a:ext cx="6462470" cy="75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35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ЦУР</a:t>
            </a:r>
            <a:endParaRPr lang="en-US" sz="900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35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открытости, безопасности, жизнестойкости и устойчивости городов и населенных пунктов</a:t>
            </a:r>
            <a:endParaRPr lang="en-US" sz="900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C:\Users\0C18~1\AppData\Local\Temp\Rar$DIa4576.38369\11_sustainable_cities_communiti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5954" y="274994"/>
            <a:ext cx="722446" cy="724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04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636912"/>
            <a:ext cx="7776864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Беларусь </a:t>
            </a:r>
            <a:r>
              <a:rPr lang="ru-RU" sz="2800" b="1" dirty="0" smtClean="0"/>
              <a:t>цифровой </a:t>
            </a:r>
            <a:r>
              <a:rPr lang="ru-RU" sz="2800" b="1" dirty="0"/>
              <a:t>реальности</a:t>
            </a:r>
            <a:endParaRPr lang="ru-RU" sz="2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7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25" b="1" dirty="0">
                <a:solidFill>
                  <a:schemeClr val="accent1"/>
                </a:solidFill>
              </a:rPr>
              <a:t>Перспективные направления </a:t>
            </a:r>
            <a:r>
              <a:rPr lang="ru-RU" sz="2625" b="1" dirty="0" smtClean="0">
                <a:solidFill>
                  <a:schemeClr val="accent1"/>
                </a:solidFill>
              </a:rPr>
              <a:t/>
            </a:r>
            <a:br>
              <a:rPr lang="ru-RU" sz="2625" b="1" dirty="0" smtClean="0">
                <a:solidFill>
                  <a:schemeClr val="accent1"/>
                </a:solidFill>
              </a:rPr>
            </a:br>
            <a:r>
              <a:rPr lang="ru-RU" sz="2625" b="1" dirty="0" smtClean="0">
                <a:solidFill>
                  <a:schemeClr val="accent1"/>
                </a:solidFill>
              </a:rPr>
              <a:t>цифрового </a:t>
            </a:r>
            <a:r>
              <a:rPr lang="ru-RU" sz="2625" b="1" dirty="0">
                <a:solidFill>
                  <a:schemeClr val="accent1"/>
                </a:solidFill>
              </a:rPr>
              <a:t>развития</a:t>
            </a:r>
            <a:endParaRPr lang="en-US" sz="2625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F17528C-61DA-44A9-BFD8-808478448758}"/>
              </a:ext>
            </a:extLst>
          </p:cNvPr>
          <p:cNvSpPr txBox="1"/>
          <p:nvPr/>
        </p:nvSpPr>
        <p:spPr>
          <a:xfrm>
            <a:off x="3694657" y="1677404"/>
            <a:ext cx="5115851" cy="254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350"/>
              </a:spcAft>
              <a:defRPr/>
            </a:pPr>
            <a:r>
              <a:rPr lang="ru-RU" sz="1125" b="1" dirty="0">
                <a:latin typeface="Times New Roman" panose="02020603050405020304" pitchFamily="18" charset="0"/>
                <a:ea typeface="Avenir Heavy"/>
                <a:cs typeface="Times New Roman" panose="02020603050405020304" pitchFamily="18" charset="0"/>
              </a:rPr>
              <a:t>развитие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5" b="1" dirty="0">
                <a:latin typeface="Times New Roman" panose="02020603050405020304" pitchFamily="18" charset="0"/>
                <a:ea typeface="Avenir Heavy"/>
                <a:cs typeface="Times New Roman" panose="02020603050405020304" pitchFamily="18" charset="0"/>
              </a:rPr>
              <a:t>национальной инфраструктуры, прежде всего внедрение в Республике Беларусь технологии сотовой связи 5G</a:t>
            </a:r>
          </a:p>
          <a:p>
            <a:pPr algn="just">
              <a:spcAft>
                <a:spcPts val="1350"/>
              </a:spcAft>
              <a:defRPr/>
            </a:pPr>
            <a:r>
              <a:rPr lang="ru-RU" sz="1125" b="1" dirty="0">
                <a:latin typeface="Times New Roman" panose="02020603050405020304" pitchFamily="18" charset="0"/>
                <a:ea typeface="Avenir Heavy"/>
                <a:cs typeface="Times New Roman" panose="02020603050405020304" pitchFamily="18" charset="0"/>
              </a:rPr>
              <a:t>развитие и популяризация государственной системы оказания электронных услуг, использования мобильной ЭЦП</a:t>
            </a:r>
          </a:p>
          <a:p>
            <a:pPr algn="just">
              <a:spcAft>
                <a:spcPts val="1350"/>
              </a:spcAft>
              <a:defRPr/>
            </a:pPr>
            <a:r>
              <a:rPr lang="ru-RU" sz="1125" b="1" dirty="0">
                <a:latin typeface="Times New Roman" panose="02020603050405020304" pitchFamily="18" charset="0"/>
                <a:ea typeface="Avenir Heavy"/>
                <a:cs typeface="Times New Roman" panose="02020603050405020304" pitchFamily="18" charset="0"/>
              </a:rPr>
              <a:t>реализация проектов электронного образования, здравоохранения, занятости, логистики, торговли и других направлений, создание и масштабирование технологий Индустрия 4.0 и «умный город</a:t>
            </a:r>
            <a:r>
              <a:rPr lang="ru-RU" sz="1125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venir Heavy"/>
                <a:cs typeface="Times New Roman" panose="02020603050405020304" pitchFamily="18" charset="0"/>
              </a:rPr>
              <a:t>»</a:t>
            </a:r>
            <a:r>
              <a:rPr lang="ru-RU" sz="1125" b="1" dirty="0">
                <a:latin typeface="Times New Roman" panose="02020603050405020304" pitchFamily="18" charset="0"/>
                <a:ea typeface="Avenir Heavy"/>
                <a:cs typeface="Times New Roman" panose="02020603050405020304" pitchFamily="18" charset="0"/>
              </a:rPr>
              <a:t> </a:t>
            </a:r>
            <a:endParaRPr lang="ru-RU" sz="1125" b="1" dirty="0" smtClean="0">
              <a:latin typeface="Times New Roman" panose="02020603050405020304" pitchFamily="18" charset="0"/>
              <a:ea typeface="Avenir Heavy"/>
              <a:cs typeface="Times New Roman" panose="02020603050405020304" pitchFamily="18" charset="0"/>
            </a:endParaRPr>
          </a:p>
          <a:p>
            <a:pPr algn="just">
              <a:spcAft>
                <a:spcPts val="1350"/>
              </a:spcAft>
              <a:defRPr/>
            </a:pPr>
            <a:r>
              <a:rPr lang="ru-RU" sz="1125" b="1" dirty="0" smtClean="0">
                <a:latin typeface="Times New Roman" panose="02020603050405020304" pitchFamily="18" charset="0"/>
                <a:ea typeface="Avenir Heavy"/>
                <a:cs typeface="Times New Roman" panose="02020603050405020304" pitchFamily="18" charset="0"/>
              </a:rPr>
              <a:t>эффективное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5" b="1" dirty="0">
                <a:latin typeface="Times New Roman" panose="02020603050405020304" pitchFamily="18" charset="0"/>
                <a:ea typeface="Avenir Heavy"/>
                <a:cs typeface="Times New Roman" panose="02020603050405020304" pitchFamily="18" charset="0"/>
              </a:rPr>
              <a:t>выполнение Государственной программы</a:t>
            </a:r>
            <a:br>
              <a:rPr lang="ru-RU" sz="1125" b="1" dirty="0">
                <a:latin typeface="Times New Roman" panose="02020603050405020304" pitchFamily="18" charset="0"/>
                <a:ea typeface="Avenir Heavy"/>
                <a:cs typeface="Times New Roman" panose="02020603050405020304" pitchFamily="18" charset="0"/>
              </a:rPr>
            </a:br>
            <a:r>
              <a:rPr lang="ru-RU" sz="1125" b="1" dirty="0">
                <a:latin typeface="Times New Roman" panose="02020603050405020304" pitchFamily="18" charset="0"/>
                <a:ea typeface="Avenir Heavy"/>
                <a:cs typeface="Times New Roman" panose="02020603050405020304" pitchFamily="18" charset="0"/>
              </a:rPr>
              <a:t>«Цифровое развитие Беларуси» на 2021 – 2025 годы</a:t>
            </a:r>
            <a:endParaRPr lang="en-US" sz="1125" b="1" dirty="0">
              <a:latin typeface="Times New Roman" panose="02020603050405020304" pitchFamily="18" charset="0"/>
              <a:ea typeface="Avenir Heavy"/>
              <a:cs typeface="Times New Roman" panose="02020603050405020304" pitchFamily="18" charset="0"/>
            </a:endParaRPr>
          </a:p>
          <a:p>
            <a:pPr algn="just">
              <a:spcAft>
                <a:spcPts val="1350"/>
              </a:spcAft>
              <a:defRPr/>
            </a:pPr>
            <a:endParaRPr lang="ru-RU" sz="1125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Avenir Heavy"/>
              <a:cs typeface="Times New Roman" panose="02020603050405020304" pitchFamily="18" charset="0"/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="" xmlns:a16="http://schemas.microsoft.com/office/drawing/2014/main" id="{BF5B3E10-9AEC-4702-9947-CEC1CF87438B}"/>
              </a:ext>
            </a:extLst>
          </p:cNvPr>
          <p:cNvSpPr/>
          <p:nvPr/>
        </p:nvSpPr>
        <p:spPr>
          <a:xfrm>
            <a:off x="3165602" y="2237322"/>
            <a:ext cx="284103" cy="2717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2</a:t>
            </a:r>
          </a:p>
        </p:txBody>
      </p:sp>
      <p:sp>
        <p:nvSpPr>
          <p:cNvPr id="21" name="Oval 14">
            <a:extLst>
              <a:ext uri="{FF2B5EF4-FFF2-40B4-BE49-F238E27FC236}">
                <a16:creationId xmlns="" xmlns:a16="http://schemas.microsoft.com/office/drawing/2014/main" id="{FC40ADBD-2971-43C6-B1B5-03D6F16DB0A0}"/>
              </a:ext>
            </a:extLst>
          </p:cNvPr>
          <p:cNvSpPr/>
          <p:nvPr/>
        </p:nvSpPr>
        <p:spPr>
          <a:xfrm>
            <a:off x="3173231" y="1738479"/>
            <a:ext cx="285330" cy="2853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1</a:t>
            </a:r>
          </a:p>
        </p:txBody>
      </p:sp>
      <p:sp>
        <p:nvSpPr>
          <p:cNvPr id="22" name="Oval 15">
            <a:extLst>
              <a:ext uri="{FF2B5EF4-FFF2-40B4-BE49-F238E27FC236}">
                <a16:creationId xmlns="" xmlns:a16="http://schemas.microsoft.com/office/drawing/2014/main" id="{CC5BBFD0-4067-4665-AD78-DCFF72199888}"/>
              </a:ext>
            </a:extLst>
          </p:cNvPr>
          <p:cNvSpPr/>
          <p:nvPr/>
        </p:nvSpPr>
        <p:spPr>
          <a:xfrm>
            <a:off x="3145108" y="2838386"/>
            <a:ext cx="285330" cy="285330"/>
          </a:xfrm>
          <a:prstGeom prst="ellipse">
            <a:avLst/>
          </a:prstGeom>
          <a:solidFill>
            <a:srgbClr val="ED2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3</a:t>
            </a:r>
          </a:p>
        </p:txBody>
      </p:sp>
      <p:sp>
        <p:nvSpPr>
          <p:cNvPr id="23" name="Oval 16">
            <a:extLst>
              <a:ext uri="{FF2B5EF4-FFF2-40B4-BE49-F238E27FC236}">
                <a16:creationId xmlns="" xmlns:a16="http://schemas.microsoft.com/office/drawing/2014/main" id="{AA98BE19-CDF5-4840-8DE5-E98AA95A4698}"/>
              </a:ext>
            </a:extLst>
          </p:cNvPr>
          <p:cNvSpPr/>
          <p:nvPr/>
        </p:nvSpPr>
        <p:spPr>
          <a:xfrm>
            <a:off x="3145108" y="3465885"/>
            <a:ext cx="285330" cy="28533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4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1" y="3751215"/>
            <a:ext cx="1916345" cy="1887597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07" y="4509120"/>
            <a:ext cx="5650833" cy="162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9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2" t="14315" r="16922" b="5216"/>
          <a:stretch/>
        </p:blipFill>
        <p:spPr bwMode="auto">
          <a:xfrm>
            <a:off x="3707904" y="1186645"/>
            <a:ext cx="4608512" cy="4186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8"/>
          <p:cNvSpPr txBox="1">
            <a:spLocks noGrp="1"/>
          </p:cNvSpPr>
          <p:nvPr>
            <p:ph sz="quarter" idx="1"/>
          </p:nvPr>
        </p:nvSpPr>
        <p:spPr>
          <a:xfrm>
            <a:off x="683568" y="53729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66"/>
                </a:solidFill>
                <a:latin typeface="+mj-lt"/>
              </a:rPr>
              <a:t>Благодарю за внимание!</a:t>
            </a:r>
            <a:endParaRPr lang="ru-RU" sz="3600" dirty="0">
              <a:solidFill>
                <a:srgbClr val="FF0066"/>
              </a:solidFill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48321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636912"/>
            <a:ext cx="77768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+mj-lt"/>
              </a:rPr>
              <a:t>Формирование индикаторов ЦУР в Беларуси: </a:t>
            </a:r>
            <a:br>
              <a:rPr lang="ru-RU" sz="2600" b="1" dirty="0" smtClean="0">
                <a:latin typeface="+mj-lt"/>
              </a:rPr>
            </a:br>
            <a:r>
              <a:rPr lang="ru-RU" sz="2600" b="1" dirty="0" smtClean="0">
                <a:latin typeface="+mj-lt"/>
              </a:rPr>
              <a:t>общие сведения</a:t>
            </a:r>
            <a:endParaRPr lang="ru-RU" sz="2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Стартовый этап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91264" cy="3168352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сентябре 2015 года Республика Беларусь стала одной из 193 стран, выразивших приверженность Повестке дня в области устойчивого развития на период до 2030 </a:t>
            </a:r>
            <a:r>
              <a:rPr lang="ru-RU" sz="2000" dirty="0" smtClean="0"/>
              <a:t>года,    и </a:t>
            </a:r>
            <a:r>
              <a:rPr lang="ru-RU" sz="2000" dirty="0"/>
              <a:t>приняла обязательства обеспечивать устойчивый, всеохватный и поступательный экономический рост, социальную интеграцию и охрану окружающей среды, а также способствовать обеспечению мира и безопасности на планете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Повестка – 2030 включает 17 Целей устойчивого развития (ЦУР), которые должны быть достигнуты до 2030 </a:t>
            </a:r>
            <a:r>
              <a:rPr lang="ru-RU" sz="2000" dirty="0" smtClean="0"/>
              <a:t>года</a:t>
            </a:r>
          </a:p>
          <a:p>
            <a:r>
              <a:rPr lang="ru-RU" sz="2000" dirty="0" smtClean="0"/>
              <a:t>Президентом Республики Беларусь подписан Указ № 181 </a:t>
            </a:r>
            <a:br>
              <a:rPr lang="ru-RU" sz="2000" dirty="0" smtClean="0"/>
            </a:br>
            <a:r>
              <a:rPr lang="ru-RU" sz="2000" dirty="0" smtClean="0"/>
              <a:t>«О Национальном координаторе по достижению Целей устойчивого развития» </a:t>
            </a:r>
          </a:p>
          <a:p>
            <a:pPr lvl="1"/>
            <a:r>
              <a:rPr lang="ru-RU" sz="1700" dirty="0" smtClean="0"/>
              <a:t>Под эгидой Национального координатора сформирована институциональная система управления процессом достижения ЦУР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6879008" cy="19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Архитектура управления процессом достижения ЦУР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212860"/>
            <a:ext cx="3384376" cy="8479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>
                <a:solidFill>
                  <a:schemeClr val="tx1"/>
                </a:solidFill>
                <a:ea typeface="Times New Roman"/>
              </a:rPr>
              <a:t>Национальный координатор</a:t>
            </a:r>
            <a:br>
              <a:rPr lang="ru-RU" sz="1700" b="1" dirty="0">
                <a:solidFill>
                  <a:schemeClr val="tx1"/>
                </a:solidFill>
                <a:ea typeface="Times New Roman"/>
              </a:rPr>
            </a:br>
            <a:r>
              <a:rPr lang="ru-RU" sz="1700" b="1" dirty="0">
                <a:solidFill>
                  <a:schemeClr val="tx1"/>
                </a:solidFill>
                <a:ea typeface="Times New Roman"/>
              </a:rPr>
              <a:t>по достижению </a:t>
            </a:r>
            <a:r>
              <a:rPr lang="ru-RU" sz="1700" b="1" dirty="0" smtClean="0">
                <a:solidFill>
                  <a:schemeClr val="tx1"/>
                </a:solidFill>
                <a:ea typeface="Times New Roman"/>
              </a:rPr>
              <a:t>ЦУР</a:t>
            </a:r>
            <a:endParaRPr lang="ru-RU" sz="1700" dirty="0">
              <a:solidFill>
                <a:schemeClr val="tx1"/>
              </a:solidFill>
              <a:ea typeface="Times New Roman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9512" y="2780928"/>
            <a:ext cx="2342530" cy="815105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bg1"/>
                </a:solidFill>
                <a:effectLst/>
                <a:ea typeface="Times New Roman"/>
              </a:rPr>
              <a:t>Парламентская </a:t>
            </a:r>
            <a:r>
              <a:rPr lang="ru-RU" sz="1600" dirty="0" smtClean="0">
                <a:solidFill>
                  <a:schemeClr val="bg1"/>
                </a:solidFill>
                <a:effectLst/>
                <a:ea typeface="Times New Roman"/>
              </a:rPr>
              <a:t>группа по ЦУР</a:t>
            </a:r>
            <a:endParaRPr lang="ru-RU" sz="1600" dirty="0">
              <a:solidFill>
                <a:schemeClr val="bg1"/>
              </a:solidFill>
              <a:effectLst/>
              <a:ea typeface="Times New Roman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87824" y="2373692"/>
            <a:ext cx="2655629" cy="15593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900" b="1" dirty="0">
                <a:solidFill>
                  <a:schemeClr val="bg1"/>
                </a:solidFill>
                <a:effectLst/>
                <a:ea typeface="Times New Roman"/>
              </a:rPr>
              <a:t>Совет </a:t>
            </a:r>
            <a:r>
              <a:rPr lang="ru-RU" sz="1900" b="1" dirty="0" smtClean="0">
                <a:solidFill>
                  <a:schemeClr val="bg1"/>
                </a:solidFill>
                <a:effectLst/>
                <a:ea typeface="Times New Roman"/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/>
                <a:ea typeface="Times New Roman"/>
              </a:rPr>
            </a:br>
            <a:r>
              <a:rPr lang="ru-RU" sz="1900" b="1" dirty="0" smtClean="0">
                <a:solidFill>
                  <a:schemeClr val="bg1"/>
                </a:solidFill>
                <a:effectLst/>
                <a:ea typeface="Times New Roman"/>
              </a:rPr>
              <a:t>по </a:t>
            </a:r>
            <a:r>
              <a:rPr lang="ru-RU" sz="1900" b="1" dirty="0">
                <a:solidFill>
                  <a:schemeClr val="bg1"/>
                </a:solidFill>
                <a:effectLst/>
                <a:ea typeface="Times New Roman"/>
              </a:rPr>
              <a:t>устойчивому </a:t>
            </a:r>
            <a:r>
              <a:rPr lang="ru-RU" sz="1900" b="1" dirty="0" smtClean="0">
                <a:solidFill>
                  <a:schemeClr val="bg1"/>
                </a:solidFill>
                <a:effectLst/>
                <a:ea typeface="Times New Roman"/>
              </a:rPr>
              <a:t>развитию</a:t>
            </a:r>
            <a:endParaRPr lang="ru-RU" sz="1900" dirty="0">
              <a:solidFill>
                <a:schemeClr val="bg1"/>
              </a:solidFill>
              <a:effectLst/>
              <a:ea typeface="Times New Roman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16216" y="2348880"/>
            <a:ext cx="2253035" cy="1320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/>
              </a:rPr>
              <a:t>Партнерская группа устойчивого </a:t>
            </a:r>
            <a:r>
              <a:rPr lang="ru-RU" sz="1600" dirty="0" smtClean="0">
                <a:solidFill>
                  <a:srgbClr val="000000"/>
                </a:solidFill>
                <a:effectLst/>
                <a:ea typeface="Times New Roman"/>
              </a:rPr>
              <a:t>развития</a:t>
            </a:r>
            <a:endParaRPr lang="ru-RU" sz="1600" dirty="0">
              <a:effectLst/>
              <a:ea typeface="Times New Roman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1520" y="4020300"/>
            <a:ext cx="2637950" cy="10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effectLst/>
                <a:ea typeface="Times New Roman"/>
              </a:rPr>
              <a:t>Национальный </a:t>
            </a:r>
            <a:r>
              <a:rPr lang="ru-RU" sz="1600" b="1" dirty="0" smtClean="0">
                <a:solidFill>
                  <a:schemeClr val="tx1"/>
                </a:solidFill>
                <a:effectLst/>
                <a:ea typeface="Times New Roman"/>
              </a:rPr>
              <a:t>статистический комитет</a:t>
            </a:r>
            <a:endParaRPr lang="ru-RU" sz="1600" b="1" dirty="0">
              <a:solidFill>
                <a:schemeClr val="tx1"/>
              </a:solidFill>
              <a:effectLst/>
              <a:ea typeface="Times New Roman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44208" y="4077072"/>
            <a:ext cx="2483769" cy="1944216"/>
          </a:xfrm>
          <a:prstGeom prst="ellipse">
            <a:avLst/>
          </a:prstGeom>
          <a:solidFill>
            <a:srgbClr val="5EC6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/>
              </a:rPr>
              <a:t>Общественный </a:t>
            </a:r>
            <a:r>
              <a:rPr lang="ru-RU" sz="1600" dirty="0" smtClean="0">
                <a:solidFill>
                  <a:srgbClr val="000000"/>
                </a:solidFill>
                <a:effectLst/>
                <a:ea typeface="Times New Roman"/>
              </a:rPr>
              <a:t>совет по формированию и оценке стратегий устойчивого развития</a:t>
            </a:r>
            <a:endParaRPr lang="ru-RU" sz="1600" dirty="0">
              <a:effectLst/>
              <a:ea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1920" y="4293096"/>
            <a:ext cx="2382184" cy="4720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  <a:spcAft>
                <a:spcPts val="0"/>
              </a:spcAft>
            </a:pPr>
            <a:r>
              <a:rPr lang="ru-RU" sz="1500" dirty="0">
                <a:effectLst/>
                <a:ea typeface="Times New Roman"/>
              </a:rPr>
              <a:t>Межведомственная рабочая </a:t>
            </a:r>
            <a:r>
              <a:rPr lang="ru-RU" sz="1500" dirty="0" smtClean="0">
                <a:effectLst/>
                <a:ea typeface="Times New Roman"/>
              </a:rPr>
              <a:t>группа </a:t>
            </a:r>
            <a:br>
              <a:rPr lang="ru-RU" sz="1500" dirty="0" smtClean="0">
                <a:effectLst/>
                <a:ea typeface="Times New Roman"/>
              </a:rPr>
            </a:br>
            <a:r>
              <a:rPr lang="ru-RU" sz="1500" b="1" dirty="0" smtClean="0">
                <a:effectLst/>
                <a:ea typeface="Times New Roman"/>
              </a:rPr>
              <a:t>по </a:t>
            </a:r>
            <a:r>
              <a:rPr lang="ru-RU" sz="1500" b="1" dirty="0">
                <a:effectLst/>
                <a:ea typeface="Times New Roman"/>
              </a:rPr>
              <a:t>экологии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59739" y="5341930"/>
            <a:ext cx="2492083" cy="4633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  <a:spcAft>
                <a:spcPts val="0"/>
              </a:spcAft>
            </a:pPr>
            <a:r>
              <a:rPr lang="ru-RU" sz="1500" dirty="0">
                <a:effectLst/>
                <a:ea typeface="Times New Roman"/>
              </a:rPr>
              <a:t>Межведомственная рабочая </a:t>
            </a:r>
            <a:r>
              <a:rPr lang="ru-RU" sz="1500" dirty="0" smtClean="0">
                <a:effectLst/>
                <a:ea typeface="Times New Roman"/>
              </a:rPr>
              <a:t>группа </a:t>
            </a:r>
            <a:br>
              <a:rPr lang="ru-RU" sz="1500" dirty="0" smtClean="0">
                <a:effectLst/>
                <a:ea typeface="Times New Roman"/>
              </a:rPr>
            </a:br>
            <a:r>
              <a:rPr lang="ru-RU" sz="1500" b="1" dirty="0" smtClean="0">
                <a:effectLst/>
                <a:ea typeface="Times New Roman"/>
              </a:rPr>
              <a:t>по </a:t>
            </a:r>
            <a:r>
              <a:rPr lang="ru-RU" sz="1500" b="1" dirty="0">
                <a:effectLst/>
                <a:ea typeface="Times New Roman"/>
              </a:rPr>
              <a:t>экономике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66410" y="4820390"/>
            <a:ext cx="2466857" cy="480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  <a:spcAft>
                <a:spcPts val="0"/>
              </a:spcAft>
            </a:pPr>
            <a:r>
              <a:rPr lang="ru-RU" sz="1500" dirty="0" smtClean="0">
                <a:effectLst/>
                <a:ea typeface="Times New Roman"/>
              </a:rPr>
              <a:t>Межведомственная рабочая группа </a:t>
            </a:r>
            <a:br>
              <a:rPr lang="ru-RU" sz="1500" dirty="0" smtClean="0">
                <a:effectLst/>
                <a:ea typeface="Times New Roman"/>
              </a:rPr>
            </a:br>
            <a:r>
              <a:rPr lang="ru-RU" sz="1500" b="1" dirty="0" smtClean="0">
                <a:effectLst/>
                <a:ea typeface="Times New Roman"/>
              </a:rPr>
              <a:t>по социальным вопросам</a:t>
            </a:r>
            <a:endParaRPr lang="ru-RU" sz="1500" b="1" dirty="0">
              <a:effectLst/>
              <a:ea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14629" y="5863471"/>
            <a:ext cx="2581507" cy="4458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  <a:spcAft>
                <a:spcPts val="0"/>
              </a:spcAft>
            </a:pPr>
            <a:r>
              <a:rPr lang="ru-RU" sz="1500" dirty="0">
                <a:effectLst/>
                <a:ea typeface="Times New Roman"/>
              </a:rPr>
              <a:t>Региональные рабочие группы по ЦУР</a:t>
            </a:r>
          </a:p>
        </p:txBody>
      </p:sp>
      <p:cxnSp>
        <p:nvCxnSpPr>
          <p:cNvPr id="17" name="Прямая со стрелкой 16"/>
          <p:cNvCxnSpPr>
            <a:stCxn id="9" idx="2"/>
            <a:endCxn id="11" idx="0"/>
          </p:cNvCxnSpPr>
          <p:nvPr/>
        </p:nvCxnSpPr>
        <p:spPr>
          <a:xfrm flipH="1">
            <a:off x="1570495" y="3153374"/>
            <a:ext cx="1417329" cy="86692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8" name="Прямая со стрелкой 17"/>
          <p:cNvCxnSpPr>
            <a:stCxn id="9" idx="1"/>
          </p:cNvCxnSpPr>
          <p:nvPr/>
        </p:nvCxnSpPr>
        <p:spPr>
          <a:xfrm flipH="1" flipV="1">
            <a:off x="2699793" y="2060848"/>
            <a:ext cx="676939" cy="5412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9" name="Прямая со стрелкой 18"/>
          <p:cNvCxnSpPr>
            <a:stCxn id="29" idx="1"/>
            <a:endCxn id="7" idx="3"/>
          </p:cNvCxnSpPr>
          <p:nvPr/>
        </p:nvCxnSpPr>
        <p:spPr>
          <a:xfrm flipH="1">
            <a:off x="3923928" y="1628800"/>
            <a:ext cx="1152128" cy="805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0" name="Прямая со стрелкой 19"/>
          <p:cNvCxnSpPr>
            <a:stCxn id="8" idx="0"/>
            <a:endCxn id="7" idx="2"/>
          </p:cNvCxnSpPr>
          <p:nvPr/>
        </p:nvCxnSpPr>
        <p:spPr>
          <a:xfrm flipV="1">
            <a:off x="1350777" y="2060848"/>
            <a:ext cx="880963" cy="72008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1" name="Прямая со стрелкой 20"/>
          <p:cNvCxnSpPr/>
          <p:nvPr/>
        </p:nvCxnSpPr>
        <p:spPr>
          <a:xfrm flipV="1">
            <a:off x="3995936" y="3933056"/>
            <a:ext cx="0" cy="35613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>
          <a:xfrm flipV="1">
            <a:off x="3779912" y="3861048"/>
            <a:ext cx="0" cy="93610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3" name="Прямая со стрелкой 22"/>
          <p:cNvCxnSpPr/>
          <p:nvPr/>
        </p:nvCxnSpPr>
        <p:spPr>
          <a:xfrm flipV="1">
            <a:off x="3563888" y="3789040"/>
            <a:ext cx="0" cy="151216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 flipV="1">
            <a:off x="3332169" y="3717032"/>
            <a:ext cx="15695" cy="216024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5" name="Прямая со стрелкой 24"/>
          <p:cNvCxnSpPr>
            <a:stCxn id="10" idx="4"/>
            <a:endCxn id="12" idx="0"/>
          </p:cNvCxnSpPr>
          <p:nvPr/>
        </p:nvCxnSpPr>
        <p:spPr>
          <a:xfrm>
            <a:off x="7642734" y="3668944"/>
            <a:ext cx="43359" cy="40812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  <a:headEnd type="arrow"/>
            <a:tailEnd type="arrow"/>
          </a:ln>
          <a:effectLst/>
        </p:spPr>
      </p:cxnSp>
      <p:cxnSp>
        <p:nvCxnSpPr>
          <p:cNvPr id="26" name="Прямая со стрелкой 25"/>
          <p:cNvCxnSpPr>
            <a:endCxn id="8" idx="7"/>
          </p:cNvCxnSpPr>
          <p:nvPr/>
        </p:nvCxnSpPr>
        <p:spPr>
          <a:xfrm flipH="1">
            <a:off x="2178986" y="2820535"/>
            <a:ext cx="880846" cy="7976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  <a:headEnd type="arrow"/>
            <a:tailEnd type="arrow"/>
          </a:ln>
          <a:effectLst/>
        </p:spPr>
      </p:cxnSp>
      <p:cxnSp>
        <p:nvCxnSpPr>
          <p:cNvPr id="27" name="Прямая со стрелкой 26"/>
          <p:cNvCxnSpPr>
            <a:stCxn id="10" idx="2"/>
            <a:endCxn id="9" idx="6"/>
          </p:cNvCxnSpPr>
          <p:nvPr/>
        </p:nvCxnSpPr>
        <p:spPr>
          <a:xfrm flipH="1">
            <a:off x="5643453" y="3008912"/>
            <a:ext cx="872763" cy="14446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  <a:headEnd type="arrow"/>
            <a:tailEnd type="arrow"/>
          </a:ln>
          <a:effectLst/>
        </p:spPr>
      </p:cxnSp>
      <p:cxnSp>
        <p:nvCxnSpPr>
          <p:cNvPr id="28" name="Прямая со стрелкой 27"/>
          <p:cNvCxnSpPr>
            <a:stCxn id="9" idx="5"/>
            <a:endCxn id="12" idx="1"/>
          </p:cNvCxnSpPr>
          <p:nvPr/>
        </p:nvCxnSpPr>
        <p:spPr>
          <a:xfrm>
            <a:off x="5254545" y="3704693"/>
            <a:ext cx="1553403" cy="65710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  <a:headEnd type="arrow"/>
            <a:tailEnd type="arrow"/>
          </a:ln>
          <a:effectLst/>
        </p:spPr>
      </p:cxnSp>
      <p:sp>
        <p:nvSpPr>
          <p:cNvPr id="29" name="Скругленный прямоугольник 28"/>
          <p:cNvSpPr/>
          <p:nvPr/>
        </p:nvSpPr>
        <p:spPr>
          <a:xfrm>
            <a:off x="5076056" y="1196752"/>
            <a:ext cx="244827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Министерство иностранных дел</a:t>
            </a:r>
            <a:endParaRPr lang="ru-RU" sz="1600" dirty="0"/>
          </a:p>
        </p:txBody>
      </p:sp>
      <p:cxnSp>
        <p:nvCxnSpPr>
          <p:cNvPr id="32" name="Прямая со стрелкой 31"/>
          <p:cNvCxnSpPr>
            <a:stCxn id="10" idx="1"/>
          </p:cNvCxnSpPr>
          <p:nvPr/>
        </p:nvCxnSpPr>
        <p:spPr>
          <a:xfrm flipH="1" flipV="1">
            <a:off x="3923928" y="1988840"/>
            <a:ext cx="2922238" cy="55335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67544" y="1556792"/>
            <a:ext cx="4032448" cy="4248472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Координация показателей ЦУР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4041648" cy="452816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dirty="0" smtClean="0"/>
              <a:t>Координация производства и мониторинга показателей ЦУР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716016" y="1772816"/>
            <a:ext cx="3957830" cy="388843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Белстат</a:t>
            </a:r>
            <a:r>
              <a:rPr lang="ru-RU" sz="2000" dirty="0" smtClean="0"/>
              <a:t>:</a:t>
            </a:r>
          </a:p>
          <a:p>
            <a:pPr lvl="1"/>
            <a:r>
              <a:rPr lang="ru-RU" sz="1800" dirty="0" smtClean="0"/>
              <a:t>Обеспечивает координацию работы по производству и мониторингу показателей достижения ЦУР</a:t>
            </a:r>
          </a:p>
          <a:p>
            <a:pPr lvl="1"/>
            <a:r>
              <a:rPr lang="ru-RU" sz="1800" dirty="0" smtClean="0"/>
              <a:t>Совместно с заинтересованными разрабатывает национальную и региональные системы показателей достижения ЦУР</a:t>
            </a:r>
          </a:p>
          <a:p>
            <a:pPr lvl="1"/>
            <a:r>
              <a:rPr lang="ru-RU" sz="1800" dirty="0" smtClean="0"/>
              <a:t>Разрабатывает национальную платформу представления отчетности по ЦУР 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420888"/>
            <a:ext cx="1872208" cy="3240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Международный уровень: Статистический отдел ООН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420888"/>
            <a:ext cx="1872208" cy="3240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Национальный уровень: Национальный статистический комитет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4" name="Picture 2" descr="Картинки по запросу Statistics Divi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0" y="3717032"/>
            <a:ext cx="1460376" cy="186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1101-6\общая\Геральдика\Геральдика\эмблема ц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1584176" cy="158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2017: Национальный перечень показателей ЦУР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/>
          <a:lstStyle/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тесного межведомственного сотрудничества сформирован национальный перечень показателей для мониторинга достижения ЦУР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Производителями данных по показателям ЦУР определены 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государственных органов и организаций</a:t>
            </a: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40128269"/>
              </p:ext>
            </p:extLst>
          </p:nvPr>
        </p:nvGraphicFramePr>
        <p:xfrm>
          <a:off x="755576" y="2525008"/>
          <a:ext cx="7704856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2018: Дорожная карта по разработке статистики по ЦУР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4032448" cy="4824536"/>
          </a:xfrm>
        </p:spPr>
        <p:txBody>
          <a:bodyPr>
            <a:norm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в соответствии с рекомендациями Конференции европейских статистиков ООН</a:t>
            </a: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 механизмы для сотрудничества, коммуникаций, представления отчетности и наращивания потенциала в области показателей ЦУР</a:t>
            </a: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информацию о производителях данных в разрезе государственных органов и организаций с детальным перечнем закрепленных показателей, сроками представления данных, уровнями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дезагрегации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источниками информации</a:t>
            </a:r>
          </a:p>
          <a:p>
            <a:endParaRPr lang="ru-RU" sz="20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7" t="17406" r="19779" b="6109"/>
          <a:stretch/>
        </p:blipFill>
        <p:spPr bwMode="auto">
          <a:xfrm>
            <a:off x="5566874" y="1700808"/>
            <a:ext cx="2965566" cy="415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636912"/>
            <a:ext cx="7776864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+mj-lt"/>
              </a:rPr>
              <a:t>Беларусь на пути достижения целей устойчивого развития</a:t>
            </a:r>
            <a:endParaRPr lang="ru-RU" sz="2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рамках реализации Государственной программы развития цифровой экономики и информационного общества </a:t>
            </a:r>
            <a:br>
              <a:rPr lang="ru-RU" sz="2400" dirty="0" smtClean="0"/>
            </a:br>
            <a:r>
              <a:rPr lang="ru-RU" sz="2400" dirty="0" smtClean="0"/>
              <a:t>на 2016-2020 годы выполняются мероприятия, направленные на достижение целей устойчивого развития: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38497066"/>
              </p:ext>
            </p:extLst>
          </p:nvPr>
        </p:nvGraphicFramePr>
        <p:xfrm>
          <a:off x="323528" y="1484784"/>
          <a:ext cx="7704856" cy="42519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15789"/>
                <a:gridCol w="5789067"/>
              </a:tblGrid>
              <a:tr h="4396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+mn-lt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cs typeface="Calibri" pitchFamily="34" charset="0"/>
                        </a:rPr>
                        <a:t>Цифровое развитие отраслей экономики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144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Завершена реализация отраслевых проектов информатизации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автоматизации деятельности, включая осуществление административных процедур, разработаны и успешно внедрены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МНС, Минтруда и соцзащиты, Минобразования, Минздравом, Минсвязи, Минэкономики, Минтрансом, Минфином, ГКНТ, Минобороны, Комитетом государственного контроля, КГБ, Верховным судом,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Госпогранкомитетом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ГТК.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Достигнуты результаты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процент школ, охваченных проектом «Электронная школа» – 80%;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доля врачей, выписывающих рецепты в электронном виде – 97,7%;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доля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админ.процедур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в отношении юридических лиц и индивидуальных предпринимателей, осуществляемых в электронном виде, от общего количества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админ.процедур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для них – 6,2%;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доля таможенных деклараций, заполняемых в </a:t>
                      </a:r>
                      <a:r>
                        <a:rPr lang="ru-RU" sz="1400" spc="-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электронном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виде –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99,9%;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выполнено строительство 26 объектов охраны границы и развертывание на их основе интегрированной системы охраны государственной границы.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4691" y="1251039"/>
            <a:ext cx="735781" cy="73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0C18~1\AppData\Local\Temp\Rar$DIa4576.17965\6_clean_water_sanit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852936"/>
            <a:ext cx="720080" cy="722058"/>
          </a:xfrm>
          <a:prstGeom prst="rect">
            <a:avLst/>
          </a:prstGeom>
          <a:noFill/>
        </p:spPr>
      </p:pic>
      <p:pic>
        <p:nvPicPr>
          <p:cNvPr id="9" name="Picture 4" descr="C:\Users\0C18~1\AppData\Local\Temp\Rar$DIa4576.29677\9_industry_innovation_infrastruc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2364" y="4437112"/>
            <a:ext cx="718108" cy="720080"/>
          </a:xfrm>
          <a:prstGeom prst="rect">
            <a:avLst/>
          </a:prstGeom>
          <a:noFill/>
        </p:spPr>
      </p:pic>
      <p:pic>
        <p:nvPicPr>
          <p:cNvPr id="10" name="Picture 5" descr="C:\Users\0C18~1\AppData\Local\Temp\Rar$DIa4576.38369\11_sustainable_cities_communiti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8026" y="5224850"/>
            <a:ext cx="722446" cy="72443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3" y="2058872"/>
            <a:ext cx="720079" cy="7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6861" y="3645024"/>
            <a:ext cx="733611" cy="7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5961</TotalTime>
  <Words>1036</Words>
  <Application>Microsoft Office PowerPoint</Application>
  <PresentationFormat>Экран (4:3)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Avenir Heavy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Презентация PowerPoint</vt:lpstr>
      <vt:lpstr>Презентация PowerPoint</vt:lpstr>
      <vt:lpstr>Стартовый этап</vt:lpstr>
      <vt:lpstr>Архитектура управления процессом достижения ЦУР</vt:lpstr>
      <vt:lpstr>Координация показателей ЦУР</vt:lpstr>
      <vt:lpstr>2017: Национальный перечень показателей ЦУР</vt:lpstr>
      <vt:lpstr>2018: Дорожная карта по разработке статистики по ЦУР</vt:lpstr>
      <vt:lpstr>Презентация PowerPoint</vt:lpstr>
      <vt:lpstr>В рамках реализации Государственной программы развития цифровой экономики и информационного общества  на 2016-2020 годы выполняются мероприятия, направленные на достижение целей устойчивого развития:</vt:lpstr>
      <vt:lpstr>Презентация PowerPoint</vt:lpstr>
      <vt:lpstr>Мероприятия, направленные на достижение целей устойчивого развития регионов:</vt:lpstr>
      <vt:lpstr>Презентация PowerPoint</vt:lpstr>
      <vt:lpstr>Презентация PowerPoint</vt:lpstr>
      <vt:lpstr>Презентация PowerPoint</vt:lpstr>
      <vt:lpstr>Перспективные направления  цифрового развития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Natalia</cp:lastModifiedBy>
  <cp:revision>713</cp:revision>
  <dcterms:created xsi:type="dcterms:W3CDTF">2015-06-27T19:02:42Z</dcterms:created>
  <dcterms:modified xsi:type="dcterms:W3CDTF">2021-10-06T11:28:20Z</dcterms:modified>
</cp:coreProperties>
</file>