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60" r:id="rId1"/>
  </p:sldMasterIdLst>
  <p:notesMasterIdLst>
    <p:notesMasterId r:id="rId10"/>
  </p:notesMasterIdLst>
  <p:sldIdLst>
    <p:sldId id="289" r:id="rId2"/>
    <p:sldId id="288" r:id="rId3"/>
    <p:sldId id="291" r:id="rId4"/>
    <p:sldId id="290" r:id="rId5"/>
    <p:sldId id="293" r:id="rId6"/>
    <p:sldId id="294" r:id="rId7"/>
    <p:sldId id="264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27B6F15-2B80-4207-A975-7EDA75E858E3}">
          <p14:sldIdLst>
            <p14:sldId id="289"/>
            <p14:sldId id="288"/>
            <p14:sldId id="291"/>
            <p14:sldId id="290"/>
            <p14:sldId id="293"/>
            <p14:sldId id="294"/>
            <p14:sldId id="264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00FF00"/>
    <a:srgbClr val="6C0000"/>
    <a:srgbClr val="820000"/>
    <a:srgbClr val="E7DB39"/>
    <a:srgbClr val="0D531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52" d="100"/>
          <a:sy n="52" d="100"/>
        </p:scale>
        <p:origin x="-942" y="-9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5C1C3-39DC-4E3F-B3E8-3A2143B329CE}" type="datetimeFigureOut">
              <a:rPr lang="ru-RU" smtClean="0"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5798C-A887-4220-A6F6-73FF97815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537FE-5205-4CC5-9B9B-DB5A766E6B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8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C3B92D3-222D-40BE-8F40-0FD4D1D7F0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8F9F1F-D73B-4C71-94C4-1A610DE56157}" type="slidenum">
              <a:rPr lang="ru-RU" altLang="ru-RU"/>
              <a:pPr/>
              <a:t>2</a:t>
            </a:fld>
            <a:endParaRPr lang="ru-RU" altLang="ru-RU" dirty="0"/>
          </a:p>
        </p:txBody>
      </p:sp>
      <p:sp>
        <p:nvSpPr>
          <p:cNvPr id="13313" name="Rectangle 1">
            <a:extLst>
              <a:ext uri="{FF2B5EF4-FFF2-40B4-BE49-F238E27FC236}">
                <a16:creationId xmlns="" xmlns:a16="http://schemas.microsoft.com/office/drawing/2014/main" id="{E18D62CE-B14D-413A-A05C-C7F3FCA544F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55650" y="700088"/>
            <a:ext cx="4606925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D30F8D67-E484-42E6-92DC-C8C47CD7969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10963" y="4378149"/>
            <a:ext cx="4889130" cy="414965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3549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537FE-5205-4CC5-9B9B-DB5A766E6B8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10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B71C-08B9-4652-8561-1DF6660A09CA}" type="datetime1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7F1D-17EA-4F5B-A1FD-040FC395B3F2}" type="datetime1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8F2A-97E1-4895-95C4-C7299A1CC795}" type="datetime1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7E55-29B7-4B84-B9D8-48BD21719447}" type="datetime1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81FE1-555E-45BF-B633-95A57D46A7FE}" type="datetime1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840F-AADF-411E-A5B2-68D682B5ACE2}" type="datetime1">
              <a:rPr lang="ru-RU" smtClean="0"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82521-A949-4AA3-854E-61CD1B144B77}" type="datetime1">
              <a:rPr lang="ru-RU" smtClean="0"/>
              <a:t>13.07.2021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EC90-22B9-4B43-9E54-B32B465CA67F}" type="datetime1">
              <a:rPr lang="ru-RU" smtClean="0"/>
              <a:t>13.07.2021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7F7C1-455F-4F71-B50E-E4106FEF040C}" type="datetime1">
              <a:rPr lang="ru-RU" smtClean="0"/>
              <a:t>13.07.2021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1B83-4250-41CB-A301-7D8BE00A534F}" type="datetime1">
              <a:rPr lang="ru-RU" smtClean="0"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AC43-21A6-4F78-91C6-3BAF4A5A1375}" type="datetime1">
              <a:rPr lang="ru-RU" smtClean="0"/>
              <a:t>13.07.2021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93B118-3773-4DE6-970B-F36224915308}" type="datetime1">
              <a:rPr lang="ru-RU" smtClean="0"/>
              <a:t>13.07.2021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www.itu.int/ru/ITU-D/Regional-Presence/CIS/Pages/Direct%20Assistance/eHealth2020.aspx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u.int/en/ITU-D/Regional-Presence/CIS/Documents/RI-WTDC17/ONAT_RI2_Recommendations_Rev2.pdf" TargetMode="External"/><Relationship Id="rId5" Type="http://schemas.openxmlformats.org/officeDocument/2006/relationships/hyperlink" Target="https://www.itu.int/ru/ITU-D/Regional-Presence/CIS/Pages/EVENTS/2018/10_Odessa/10_Odessa.aspx" TargetMode="External"/><Relationship Id="rId4" Type="http://schemas.openxmlformats.org/officeDocument/2006/relationships/hyperlink" Target="https://ehealthcourses.online/inf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4" y="928811"/>
            <a:ext cx="2626044" cy="3939951"/>
          </a:xfrm>
          <a:prstGeom prst="rect">
            <a:avLst/>
          </a:prstGeom>
        </p:spPr>
      </p:pic>
      <p:pic>
        <p:nvPicPr>
          <p:cNvPr id="15" name="Рисунок 14" descr="azerbaija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083" y="0"/>
            <a:ext cx="537873" cy="63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armeni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369" y="0"/>
            <a:ext cx="539750" cy="6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belaru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9997" y="-18366"/>
            <a:ext cx="539750" cy="67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georgi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0004" y="-27862"/>
            <a:ext cx="539750" cy="6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kazakhstan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67398" y="-46869"/>
            <a:ext cx="541337" cy="65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kyrgyzsta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71458" y="-16853"/>
            <a:ext cx="541338" cy="66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moldova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1567" y="0"/>
            <a:ext cx="539750" cy="64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russian_federation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76770" y="-27862"/>
            <a:ext cx="539750" cy="64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tajikstan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4222" y="-9153"/>
            <a:ext cx="539415" cy="65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turkmenistan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509" y="-9647"/>
            <a:ext cx="553650" cy="6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ukrain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43198" y="-9080"/>
            <a:ext cx="539750" cy="65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uzbekistan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26468" y="0"/>
            <a:ext cx="541337" cy="67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latvia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041938" y="-9916"/>
            <a:ext cx="541338" cy="66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lithuani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3474" y="0"/>
            <a:ext cx="539750" cy="67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bulgaria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34645" y="-16853"/>
            <a:ext cx="539750" cy="6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slovenia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27582" y="7892"/>
            <a:ext cx="539750" cy="65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Прямоугольник 30"/>
          <p:cNvSpPr/>
          <p:nvPr/>
        </p:nvSpPr>
        <p:spPr>
          <a:xfrm>
            <a:off x="35496" y="5254811"/>
            <a:ext cx="2811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ctr"/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ctr"/>
            <a:endParaRPr lang="ru-RU" sz="1600" b="1" i="1" dirty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ttps://lh3.googleusercontent.com/ybPm3CZ6S3ntIfS2IWOtWDJ9fpn3NxWRn5dYnu9olMpkRVL_Cr9GETJvDg3YWlGzVzAT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35" y="-8563"/>
            <a:ext cx="537344" cy="64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 descr="C:\Documents and Settings\Ширин\Мои документы\Мои рисунки\флаги\intersputnik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68144" y="693784"/>
            <a:ext cx="1145853" cy="63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4" name="Picture 2" descr="C:\Users\tushov\Downloads\flag_18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98" y="693785"/>
            <a:ext cx="886232" cy="63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shov\Downloads\inmarsa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65" y="675419"/>
            <a:ext cx="968804" cy="6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794" y="1361438"/>
            <a:ext cx="90602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algn="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Инициативы РСС </a:t>
            </a:r>
          </a:p>
          <a:p>
            <a:pPr algn="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 области электронного      здравоохранения</a:t>
            </a:r>
          </a:p>
          <a:p>
            <a:pPr algn="r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Генерального директора 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Исполнительного комитета РСС</a:t>
            </a:r>
          </a:p>
          <a:p>
            <a:pPr algn="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Зоря Наталья Евгеньевна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Рабочей группы по вопросам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национальных систем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здравоохранения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участников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СНГ</a:t>
            </a:r>
          </a:p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14 июля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 </a:t>
            </a: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755" y="29240"/>
            <a:ext cx="448174" cy="59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>
            <a:extLst>
              <a:ext uri="{FF2B5EF4-FFF2-40B4-BE49-F238E27FC236}">
                <a16:creationId xmlns="" xmlns:a16="http://schemas.microsoft.com/office/drawing/2014/main" id="{DB1827E6-127C-4DC0-AC32-5ACC8A2FE27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0"/>
            <a:ext cx="830220" cy="1310185"/>
          </a:xfrm>
          <a:prstGeom prst="rect">
            <a:avLst/>
          </a:prstGeom>
          <a:ln>
            <a:noFill/>
          </a:ln>
        </p:spPr>
      </p:pic>
      <p:sp>
        <p:nvSpPr>
          <p:cNvPr id="69" name="Номер слайда 4">
            <a:extLst>
              <a:ext uri="{FF2B5EF4-FFF2-40B4-BE49-F238E27FC236}">
                <a16:creationId xmlns="" xmlns:a16="http://schemas.microsoft.com/office/drawing/2014/main" id="{D92A863A-5769-4377-B7E7-17DC6418C860}"/>
              </a:ext>
            </a:extLst>
          </p:cNvPr>
          <p:cNvSpPr txBox="1">
            <a:spLocks/>
          </p:cNvSpPr>
          <p:nvPr/>
        </p:nvSpPr>
        <p:spPr>
          <a:xfrm>
            <a:off x="6299200" y="6488659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2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2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2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2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2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2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2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2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D5D5A6-B058-4DD5-811C-789A6B85BA02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EB9A701B-7D83-47D3-BDAD-5AE554B1AF7A}"/>
              </a:ext>
            </a:extLst>
          </p:cNvPr>
          <p:cNvGrpSpPr/>
          <p:nvPr/>
        </p:nvGrpSpPr>
        <p:grpSpPr>
          <a:xfrm>
            <a:off x="-24623" y="1151880"/>
            <a:ext cx="9079079" cy="5756534"/>
            <a:chOff x="1960931" y="554857"/>
            <a:chExt cx="7865235" cy="6240191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7B92E5B5-FBCA-4FB2-9016-356B7A9AC01D}"/>
                </a:ext>
              </a:extLst>
            </p:cNvPr>
            <p:cNvGrpSpPr/>
            <p:nvPr/>
          </p:nvGrpSpPr>
          <p:grpSpPr>
            <a:xfrm>
              <a:off x="1960931" y="554857"/>
              <a:ext cx="7865235" cy="6240191"/>
              <a:chOff x="1449016" y="412677"/>
              <a:chExt cx="8971473" cy="708720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="" xmlns:a16="http://schemas.microsoft.com/office/drawing/2014/main" id="{6EDD69E2-C0B8-4EB1-AC2A-2894616CED73}"/>
                  </a:ext>
                </a:extLst>
              </p:cNvPr>
              <p:cNvGrpSpPr/>
              <p:nvPr/>
            </p:nvGrpSpPr>
            <p:grpSpPr>
              <a:xfrm>
                <a:off x="1449016" y="520695"/>
                <a:ext cx="5943745" cy="6979185"/>
                <a:chOff x="1851218" y="1014561"/>
                <a:chExt cx="5541543" cy="6418416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="" xmlns:a16="http://schemas.microsoft.com/office/drawing/2014/main" id="{D36DA2F5-082E-4EAC-AEE9-4F1AB0356D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76" t="1371" r="1949" b="3169"/>
                <a:stretch/>
              </p:blipFill>
              <p:spPr>
                <a:xfrm>
                  <a:off x="1851219" y="1031086"/>
                  <a:ext cx="5541541" cy="6401891"/>
                </a:xfrm>
                <a:prstGeom prst="rect">
                  <a:avLst/>
                </a:prstGeom>
              </p:spPr>
            </p:pic>
            <p:sp>
              <p:nvSpPr>
                <p:cNvPr id="13" name="Rectangle 12">
                  <a:extLst>
                    <a:ext uri="{FF2B5EF4-FFF2-40B4-BE49-F238E27FC236}">
                      <a16:creationId xmlns="" xmlns:a16="http://schemas.microsoft.com/office/drawing/2014/main" id="{153DC2C5-C520-409F-8607-BC0415348832}"/>
                    </a:ext>
                  </a:extLst>
                </p:cNvPr>
                <p:cNvSpPr/>
                <p:nvPr/>
              </p:nvSpPr>
              <p:spPr bwMode="auto">
                <a:xfrm>
                  <a:off x="5997047" y="1014561"/>
                  <a:ext cx="1395714" cy="1372883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ru-RU" sz="1200" b="0" i="0" u="none" strike="noStrike" cap="none" normalizeH="0" baseline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9E4B88D5-2D1C-4CE2-8A14-535356D764DC}"/>
                    </a:ext>
                  </a:extLst>
                </p:cNvPr>
                <p:cNvSpPr/>
                <p:nvPr/>
              </p:nvSpPr>
              <p:spPr bwMode="auto">
                <a:xfrm>
                  <a:off x="1851218" y="1014561"/>
                  <a:ext cx="1219974" cy="123217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ru-RU" sz="1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88038E49-AB81-4B44-894D-A8AF7267BEB3}"/>
                    </a:ext>
                  </a:extLst>
                </p:cNvPr>
                <p:cNvSpPr/>
                <p:nvPr/>
              </p:nvSpPr>
              <p:spPr bwMode="auto">
                <a:xfrm>
                  <a:off x="2633869" y="1167194"/>
                  <a:ext cx="874643" cy="553278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  <a:tabLst/>
                  </a:pPr>
                  <a:endParaRPr kumimoji="0" lang="ru-RU" sz="12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26" name="Picture 25">
                <a:extLst>
                  <a:ext uri="{FF2B5EF4-FFF2-40B4-BE49-F238E27FC236}">
                    <a16:creationId xmlns="" xmlns:a16="http://schemas.microsoft.com/office/drawing/2014/main" id="{3DC61FD8-643B-49DF-BFC0-080BB0EB7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087" y="412677"/>
                <a:ext cx="1328402" cy="1569911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305EA702-1296-461E-9410-9A5260523D60}"/>
                </a:ext>
              </a:extLst>
            </p:cNvPr>
            <p:cNvSpPr txBox="1"/>
            <p:nvPr/>
          </p:nvSpPr>
          <p:spPr>
            <a:xfrm>
              <a:off x="5114868" y="5994323"/>
              <a:ext cx="3106948" cy="80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 Спектр и стандарты для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IMT, IoT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IIOT,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спутниковых сетей, систем безопасности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15491C3-046B-49D4-89AD-BC81D8540C68}"/>
              </a:ext>
            </a:extLst>
          </p:cNvPr>
          <p:cNvSpPr/>
          <p:nvPr/>
        </p:nvSpPr>
        <p:spPr>
          <a:xfrm>
            <a:off x="748495" y="100279"/>
            <a:ext cx="8017815" cy="1036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</a:pPr>
            <a:r>
              <a:rPr lang="ru-RU" alt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инициативы  </a:t>
            </a:r>
            <a:r>
              <a:rPr lang="ru-RU" alt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РСС </a:t>
            </a:r>
            <a:r>
              <a:rPr lang="ru-RU" alt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интересах развития цифровой экономики и достижения </a:t>
            </a:r>
          </a:p>
          <a:p>
            <a:pPr algn="ctr">
              <a:lnSpc>
                <a:spcPct val="93000"/>
              </a:lnSpc>
            </a:pPr>
            <a:r>
              <a:rPr lang="ru-RU" alt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 </a:t>
            </a:r>
            <a:r>
              <a:rPr lang="ru-RU" alt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РАЗВИТИЯ ДО 2030 ГОДА </a:t>
            </a:r>
          </a:p>
        </p:txBody>
      </p:sp>
      <p:sp>
        <p:nvSpPr>
          <p:cNvPr id="62" name="Прямоугольник 8">
            <a:extLst>
              <a:ext uri="{FF2B5EF4-FFF2-40B4-BE49-F238E27FC236}">
                <a16:creationId xmlns="" xmlns:a16="http://schemas.microsoft.com/office/drawing/2014/main" id="{357C60A1-CD18-4BCC-A292-0E924522422B}"/>
              </a:ext>
            </a:extLst>
          </p:cNvPr>
          <p:cNvSpPr/>
          <p:nvPr/>
        </p:nvSpPr>
        <p:spPr>
          <a:xfrm>
            <a:off x="6084168" y="2492896"/>
            <a:ext cx="3059832" cy="436088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ориентиров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деятельности Регионального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содружества являются</a:t>
            </a:r>
            <a:r>
              <a:rPr lang="ru-RU" sz="1600" dirty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результаты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Генеральной Ассамблеи ООН по ВВУИО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Резолюции </a:t>
            </a:r>
            <a:r>
              <a:rPr lang="ru-RU" sz="1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 </a:t>
            </a:r>
            <a:r>
              <a:rPr lang="ru-RU" sz="1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А/70/125 и А/70/1), 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ежегодно проводимый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Всемирной встречи на высшем уровне по вопросам информационного общества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является глобальной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платформой для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ускорения устойчивого развития и достижению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ЦУР</a:t>
            </a:r>
            <a:endParaRPr lang="ru-RU" sz="1600" b="1" cap="all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2518" y="1810118"/>
            <a:ext cx="2827793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indent="630555">
              <a:spcAft>
                <a:spcPts val="0"/>
              </a:spcAft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ЦУР 3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Хорошее здоровье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благополучие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" y="0"/>
            <a:ext cx="1053025" cy="16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xmlns="" id="{CB5C6886-0DCC-BB4F-8A54-94B70F3A5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491" y="2843461"/>
            <a:ext cx="955021" cy="631565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xmlns="" id="{8B0DF6A3-AF9D-EE46-9BE8-03900589F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634" y="2974577"/>
            <a:ext cx="898680" cy="630000"/>
          </a:xfrm>
          <a:prstGeom prst="rect">
            <a:avLst/>
          </a:prstGeom>
        </p:spPr>
      </p:pic>
      <p:pic>
        <p:nvPicPr>
          <p:cNvPr id="20" name="Picture 18">
            <a:extLst>
              <a:ext uri="{FF2B5EF4-FFF2-40B4-BE49-F238E27FC236}">
                <a16:creationId xmlns:a16="http://schemas.microsoft.com/office/drawing/2014/main" xmlns="" id="{4DE05119-7C36-B545-A026-BFDEE467A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623" y="2927713"/>
            <a:ext cx="898628" cy="630000"/>
          </a:xfrm>
          <a:prstGeom prst="rect">
            <a:avLst/>
          </a:prstGeom>
        </p:spPr>
      </p:pic>
      <p:pic>
        <p:nvPicPr>
          <p:cNvPr id="21" name="Picture 19">
            <a:extLst>
              <a:ext uri="{FF2B5EF4-FFF2-40B4-BE49-F238E27FC236}">
                <a16:creationId xmlns:a16="http://schemas.microsoft.com/office/drawing/2014/main" xmlns="" id="{95934523-D6FE-CF44-A59D-A3304E4CD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3191414"/>
            <a:ext cx="734154" cy="803781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xmlns="" id="{58F1E734-A4C4-3E49-AB30-AE40EAC0D8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156" y="5590548"/>
            <a:ext cx="968522" cy="630000"/>
          </a:xfrm>
          <a:prstGeom prst="rect">
            <a:avLst/>
          </a:prstGeom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xmlns="" id="{F2A7B161-15CF-DC46-9372-15AB55A408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2432" y="5590548"/>
            <a:ext cx="859327" cy="630000"/>
          </a:xfrm>
          <a:prstGeom prst="rect">
            <a:avLst/>
          </a:prstGeom>
        </p:spPr>
      </p:pic>
      <p:pic>
        <p:nvPicPr>
          <p:cNvPr id="24" name="Picture 22">
            <a:extLst>
              <a:ext uri="{FF2B5EF4-FFF2-40B4-BE49-F238E27FC236}">
                <a16:creationId xmlns:a16="http://schemas.microsoft.com/office/drawing/2014/main" xmlns="" id="{59B96D8B-6379-CB45-86D1-B84E813D40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3372" y="5589327"/>
            <a:ext cx="1138505" cy="630000"/>
          </a:xfrm>
          <a:prstGeom prst="rect">
            <a:avLst/>
          </a:prstGeom>
        </p:spPr>
      </p:pic>
      <p:pic>
        <p:nvPicPr>
          <p:cNvPr id="25" name="Picture 23">
            <a:extLst>
              <a:ext uri="{FF2B5EF4-FFF2-40B4-BE49-F238E27FC236}">
                <a16:creationId xmlns:a16="http://schemas.microsoft.com/office/drawing/2014/main" xmlns="" id="{506DB504-1237-1A42-87D3-8FC8EBE70B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1250" y="5589327"/>
            <a:ext cx="955165" cy="630000"/>
          </a:xfrm>
          <a:prstGeom prst="rect">
            <a:avLst/>
          </a:prstGeom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xmlns="" id="{C93120AC-6BC8-4146-964B-09C75A868C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6892" y="2875448"/>
            <a:ext cx="905631" cy="622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01920" y="36438"/>
            <a:ext cx="6847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 РСС 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цикле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2017-2022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785292" y="828244"/>
            <a:ext cx="2344118" cy="1819307"/>
          </a:xfrm>
          <a:prstGeom prst="round2Diag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CIS1</a:t>
            </a: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Электронное </a:t>
            </a: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здравоохранение</a:t>
            </a:r>
          </a:p>
          <a:p>
            <a:pPr algn="ctr"/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965771" y="979542"/>
            <a:ext cx="2344118" cy="1651026"/>
          </a:xfrm>
          <a:prstGeom prst="round2Diag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</a:t>
            </a:r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Инклюзивное ИКТ-образование</a:t>
            </a: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299483" y="4069316"/>
            <a:ext cx="2344118" cy="1651026"/>
          </a:xfrm>
          <a:prstGeom prst="round2Diag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</a:t>
            </a:r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Умные города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35594" y="3743612"/>
            <a:ext cx="2344118" cy="1651026"/>
          </a:xfrm>
          <a:prstGeom prst="round2DiagRect">
            <a:avLst/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</a:t>
            </a: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Изменение климата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6137830" y="3769430"/>
            <a:ext cx="2344118" cy="1651026"/>
          </a:xfrm>
          <a:prstGeom prst="round2Diag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</a:t>
            </a: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IoT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en-US" sz="2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5G</a:t>
            </a:r>
            <a:endParaRPr lang="ru-RU" sz="2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437313"/>
            <a:ext cx="918051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5">
            <a:extLst>
              <a:ext uri="{FF2B5EF4-FFF2-40B4-BE49-F238E27FC236}">
                <a16:creationId xmlns="" xmlns:a16="http://schemas.microsoft.com/office/drawing/2014/main" id="{3DC61FD8-643B-49DF-BFC0-080BB0EB7B0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52934"/>
            <a:ext cx="1497354" cy="114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183592" y="6492875"/>
            <a:ext cx="978025" cy="365125"/>
          </a:xfrm>
        </p:spPr>
        <p:txBody>
          <a:bodyPr/>
          <a:lstStyle/>
          <a:p>
            <a:pPr>
              <a:defRPr/>
            </a:pPr>
            <a:fld id="{9C3B5F0B-FD3B-49F9-8A8C-94DD2FFDDAE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2588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электронного здравоохранения для обеспечения здорового образа жизни и повышения благополучия для всех в любом </a:t>
            </a:r>
            <a:r>
              <a:rPr lang="ru-RU" sz="2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2021 году уже получены основные результаты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именно:</a:t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rgbClr val="238D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Z:\Лого РСС\RCC_Log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" y="-37165"/>
            <a:ext cx="1089961" cy="148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mukhitdinova\Desktop\Туркментел 2015\презентация\company_slid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55" y="4741862"/>
            <a:ext cx="1722438" cy="211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508" y="1650421"/>
            <a:ext cx="8856984" cy="520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 fontAlgn="base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Специализированные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мультимедийные учебные курсы по вопросам электронного здравоохранения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(разработаны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Региональный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семинар для стран Европы и СНГ по электронному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здравоохранению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(проведен)</a:t>
            </a: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Рекомендации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 построению телемедицинских сетей на локальном (отдельные населённые пункты), региональном (районы, области) и национальном уровнях с учётом особенностей стран региона 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разработаны) и на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сайте МСЭ размещены по ссылке </a:t>
            </a: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u-RU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www.itu.int/en/ITU-D/Regional-Presence/CIS/Documents/RI-WTDC17/ONAT_RI2_Recommendations_Rev2.pdf</a:t>
            </a:r>
            <a:endParaRPr lang="ru-RU" sz="1600" u="sng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-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Страновые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онлайн-тренинги МСЭ по вопросам электронного здравоохранения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 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​(проведены)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сайте МСЭ размещена подробная информация по ссылке: </a:t>
            </a:r>
            <a:r>
              <a:rPr lang="ru-RU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ru-RU" sz="1600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ru-RU" sz="1600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www.itu.int/ru/ITU-D/Regional-Presence/CIS/Pages/Direct%20Assistance/eHealth2020.aspx</a:t>
            </a:r>
            <a:endParaRPr lang="ru-RU" sz="1600" u="sng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endParaRPr lang="ru-RU" sz="8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fontAlgn="base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комплекта практических документов для оказания помощи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Государствам-членам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МСЭ в проектировании и внедрении телемедицинских пунктов, 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 числе на основе возобновляемых источников энергии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(выполняется)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4895" cy="1340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3" y="0"/>
            <a:ext cx="67687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Региональных инициатив</a:t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2022-2025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043608" y="983827"/>
            <a:ext cx="2725762" cy="1713374"/>
          </a:xfrm>
          <a:prstGeom prst="round2Diag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CIS1</a:t>
            </a:r>
          </a:p>
          <a:p>
            <a:pPr algn="ctr"/>
            <a:endParaRPr lang="ru-RU" sz="1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инфраструктуры для внедрения новых технологий</a:t>
            </a:r>
            <a:endParaRPr lang="ru-RU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930456" y="932988"/>
            <a:ext cx="2737889" cy="1845895"/>
          </a:xfrm>
          <a:prstGeom prst="round2Diag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Кибербезопасность</a:t>
            </a:r>
            <a:r>
              <a:rPr lang="ru-RU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защита персональных данных</a:t>
            </a:r>
            <a:endParaRPr lang="ru-RU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6228184" y="2921928"/>
            <a:ext cx="2737889" cy="1933253"/>
          </a:xfrm>
          <a:prstGeom prst="round2Diag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A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умных городов и сообществ</a:t>
            </a:r>
            <a:endParaRPr lang="ru-RU" sz="1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171756" y="2990918"/>
            <a:ext cx="2725762" cy="1823637"/>
          </a:xfrm>
          <a:prstGeom prst="round2Diag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</a:t>
            </a:r>
            <a:r>
              <a:rPr 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Цифровая трансформация</a:t>
            </a:r>
            <a:endParaRPr lang="ru-RU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3059832" y="2990919"/>
            <a:ext cx="2725762" cy="1878242"/>
          </a:xfrm>
          <a:prstGeom prst="round2Diag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</a:t>
            </a:r>
            <a:r>
              <a:rPr lang="ru-RU" sz="2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sz="2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1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Цифровые навыки и доступность ИКТ для ЛОВЗ</a:t>
            </a:r>
            <a:endParaRPr lang="ru-RU" sz="1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>
            <a:extLst>
              <a:ext uri="{FF2B5EF4-FFF2-40B4-BE49-F238E27FC236}">
                <a16:creationId xmlns="" xmlns:a16="http://schemas.microsoft.com/office/drawing/2014/main" id="{3DC61FD8-643B-49DF-BFC0-080BB0EB7B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5" y="52934"/>
            <a:ext cx="1497354" cy="11438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7446" y="4831109"/>
            <a:ext cx="8343025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Разработаны: проект Новой Резолюции - «Использование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информационно-коммуникационных технологий при оказании содействия в борьбе с пандемией COVID 19, смягчении и устранении ее последствий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роект -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«Развитие цифровых навыков лиц с ограниченными возможностями и особыми потребностями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455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0742" y="5726906"/>
            <a:ext cx="20574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3552"/>
            <a:ext cx="6696744" cy="8871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Экспертный совет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Межпарламентской Ассамблеи СНГ – РСС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628" y="980728"/>
            <a:ext cx="9131619" cy="3218957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был разработан проект Рекомендаций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238D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цифровом развитии государств – участников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СНГ»</a:t>
            </a:r>
          </a:p>
        </p:txBody>
      </p:sp>
      <p:pic>
        <p:nvPicPr>
          <p:cNvPr id="9" name="Picture 3" descr="Z:\Лого РСС\RCC_Logo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" y="0"/>
            <a:ext cx="1084659" cy="13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cc.org.ru/netcat_files/userfiles/photo_2020-02-19_07-41-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93142"/>
            <a:ext cx="3134422" cy="23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8063" y="2078887"/>
            <a:ext cx="3909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онцепция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Рекомендаций по нормативному регулированию использования искусственного интеллекта, включая этические стандарты для исследований 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разработок</a:t>
            </a:r>
          </a:p>
          <a:p>
            <a:pPr marL="457200"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28" y="5976640"/>
            <a:ext cx="55581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модельного закона:</a:t>
            </a:r>
          </a:p>
          <a:p>
            <a:pPr marL="457200" indent="45021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цифровом здравоохранении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377" y="31823"/>
            <a:ext cx="1149167" cy="1305540"/>
          </a:xfrm>
          <a:prstGeom prst="rect">
            <a:avLst/>
          </a:prstGeom>
        </p:spPr>
      </p:pic>
      <p:sp>
        <p:nvSpPr>
          <p:cNvPr id="7" name="AutoShape 1" descr="https://docviewer.yandex.ru/view/1130000003669984/htmlimage?id=1is7e-6fqmwwtz6i7a0g18t1ri1u2n2sbh6muzf5rdccea9zgg1q8342qnzsv0twenq15d01aa92vzcbcbljzrfr5tt171efj4a96t5w3&amp;width=794&amp;height=447&amp;name=bg-5.png&amp;dsid=c19659d83ef621e41b1164ed8b0a06e8"/>
          <p:cNvSpPr>
            <a:spLocks noChangeAspect="1" noChangeArrowheads="1"/>
          </p:cNvSpPr>
          <p:nvPr/>
        </p:nvSpPr>
        <p:spPr bwMode="auto">
          <a:xfrm>
            <a:off x="0" y="0"/>
            <a:ext cx="75628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andex-sans"/>
              </a:rPr>
              <a:t/>
            </a:r>
            <a:b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yandex-sans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5" y="1929633"/>
            <a:ext cx="5555269" cy="391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4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27572" y="6491295"/>
            <a:ext cx="495116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AutoShape 2" descr="Всемирной организации здравоохранения | Поликлиника 20 г.Казан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Агентства ООН в РФ — UNHCR Russ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7"/>
            <a:ext cx="181853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Беларусь сохранила 32-е место в мировом рейтинге развития ИК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Беларусь сохранила 32-е место в мировом рейтинге развития ИК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8091"/>
            <a:ext cx="1729352" cy="15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7704" y="41097"/>
            <a:ext cx="52749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fontAlgn="base" hangingPunct="0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Совместная инициатива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Всемирной организации здравоохранения и Международного союза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электросвязи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He@lthy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 здоровым, будь мобильным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663040" y="1678380"/>
            <a:ext cx="5634960" cy="3253733"/>
          </a:xfrm>
          <a:prstGeom prst="downArrow">
            <a:avLst>
              <a:gd name="adj1" fmla="val 50000"/>
              <a:gd name="adj2" fmla="val 8925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Оперативная группа МСЭ / ВОЗ по искусственному интеллекту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Фокус-группа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«Искусственный интеллект для здоровья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1040" name="Picture 16" descr="10 Healthcare CRM Softwares For Every Hospital - Whatfix Acade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05996"/>
            <a:ext cx="3744416" cy="185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71323" y="5081522"/>
            <a:ext cx="2383433" cy="159233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Специальная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группа: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Цифровые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технологии в чрезвычайных ситуациях, связанных с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COVID</a:t>
            </a:r>
            <a:endParaRPr lang="ru-RU" sz="1600" dirty="0"/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25651" y="2828451"/>
            <a:ext cx="6696075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4572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3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 </a:t>
            </a:r>
          </a:p>
        </p:txBody>
      </p:sp>
      <p:pic>
        <p:nvPicPr>
          <p:cNvPr id="7" name="Содержимое 4" descr="RSS_Logo1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1351799" cy="1931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3053396" y="3287983"/>
            <a:ext cx="32405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www.rcc.org.ru</a:t>
            </a:r>
            <a:endParaRPr kumimoji="1" lang="ru-RU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pic>
        <p:nvPicPr>
          <p:cNvPr id="10" name="Picture 9" descr="Z:\427\Ширин\все презентации\картинки\imagesй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789040"/>
            <a:ext cx="396044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38406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стин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5594</TotalTime>
  <Words>366</Words>
  <Application>Microsoft Office PowerPoint</Application>
  <PresentationFormat>Экран (4:3)</PresentationFormat>
  <Paragraphs>93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Развитие электронного здравоохранения для обеспечения здорового образа жизни и повышения благополучия для всех в любом возрасте К 2021 году уже получены основные результаты, а именно: </vt:lpstr>
      <vt:lpstr>Презентация PowerPoint</vt:lpstr>
      <vt:lpstr>Экспертный совет Межпарламентской Ассамблеи СНГ – РСС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"Наталья Зоря"</dc:creator>
  <cp:lastModifiedBy>Vasya Leskovsky</cp:lastModifiedBy>
  <cp:revision>184</cp:revision>
  <dcterms:created xsi:type="dcterms:W3CDTF">2014-08-27T14:25:15Z</dcterms:created>
  <dcterms:modified xsi:type="dcterms:W3CDTF">2021-07-13T14:15:52Z</dcterms:modified>
</cp:coreProperties>
</file>