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6"/>
  </p:notesMasterIdLst>
  <p:sldIdLst>
    <p:sldId id="256" r:id="rId2"/>
    <p:sldId id="27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1" autoAdjust="0"/>
    <p:restoredTop sz="94660"/>
  </p:normalViewPr>
  <p:slideViewPr>
    <p:cSldViewPr>
      <p:cViewPr varScale="1">
        <p:scale>
          <a:sx n="89" d="100"/>
          <a:sy n="89" d="100"/>
        </p:scale>
        <p:origin x="112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A6E90-282A-42AF-8951-DA6BEE16E431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9BCB9-10F0-4371-8C5F-C5BC35AFD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6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F286-7BDC-4688-8E16-C74E0ACD1DDF}" type="datetime1">
              <a:rPr lang="ru-RU" smtClean="0"/>
              <a:t>09.06.2021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276872"/>
            <a:ext cx="8403024" cy="3816424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2348881"/>
            <a:ext cx="8158965" cy="2952100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2400" y="6309360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4704B74-5190-4168-80AA-91C9C3D6082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Rectangle 10"/>
          <p:cNvSpPr/>
          <p:nvPr/>
        </p:nvSpPr>
        <p:spPr>
          <a:xfrm>
            <a:off x="541821" y="4559276"/>
            <a:ext cx="7990617" cy="1462012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0" y="2420888"/>
            <a:ext cx="7993469" cy="194207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4" y="4648200"/>
            <a:ext cx="7817627" cy="13010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cap="none" spc="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970" y="2420888"/>
            <a:ext cx="7993469" cy="1942078"/>
          </a:xfrm>
        </p:spPr>
        <p:txBody>
          <a:bodyPr anchor="ctr" anchorCtr="0">
            <a:noAutofit/>
          </a:bodyPr>
          <a:lstStyle>
            <a:lvl1pPr>
              <a:defRPr sz="3200" cap="none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927-6A7F-4902-A872-007F6BC8AD19}" type="datetime1">
              <a:rPr lang="ru-RU" smtClean="0"/>
              <a:t>09.06.2021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934A-3ADB-4183-BA5A-7C627476EF51}" type="datetime1">
              <a:rPr lang="ru-RU" smtClean="0"/>
              <a:t>09.06.2021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4664"/>
            <a:ext cx="8260672" cy="1080120"/>
          </a:xfrm>
        </p:spPr>
        <p:txBody>
          <a:bodyPr lIns="36000" tIns="36000" rIns="36000" bIns="36000">
            <a:normAutofit/>
          </a:bodyPr>
          <a:lstStyle>
            <a:lvl1pPr>
              <a:defRPr b="1" cap="none" baseline="0">
                <a:solidFill>
                  <a:srgbClr val="00206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3CC"/>
                </a:solidFill>
              </a:defRPr>
            </a:lvl1pPr>
            <a:lvl2pPr>
              <a:defRPr>
                <a:solidFill>
                  <a:srgbClr val="0033CC"/>
                </a:solidFill>
              </a:defRPr>
            </a:lvl2pPr>
            <a:lvl3pPr>
              <a:defRPr>
                <a:solidFill>
                  <a:srgbClr val="0033CC"/>
                </a:solidFill>
              </a:defRPr>
            </a:lvl3pPr>
            <a:lvl4pPr>
              <a:defRPr>
                <a:solidFill>
                  <a:srgbClr val="0033CC"/>
                </a:solidFill>
              </a:defRPr>
            </a:lvl4pPr>
            <a:lvl5pPr>
              <a:defRPr>
                <a:solidFill>
                  <a:srgbClr val="0033CC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D4-F71A-4DBE-984E-5B2DFFA82EBF}" type="datetime1">
              <a:rPr lang="ru-RU" smtClean="0"/>
              <a:t>09.06.2021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A147-BD50-4339-B213-96D56224FD03}" type="datetime1">
              <a:rPr lang="ru-RU" smtClean="0"/>
              <a:t>09.06.2021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 b="1" cap="none" baseline="0">
                <a:solidFill>
                  <a:srgbClr val="00206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 sz="2400">
                <a:solidFill>
                  <a:srgbClr val="0070C0"/>
                </a:solidFill>
              </a:defRPr>
            </a:lvl2pPr>
            <a:lvl3pPr>
              <a:defRPr sz="2000">
                <a:solidFill>
                  <a:srgbClr val="0070C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>
              <a:defRPr sz="1800">
                <a:solidFill>
                  <a:srgbClr val="0070C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 sz="2400">
                <a:solidFill>
                  <a:srgbClr val="0070C0"/>
                </a:solidFill>
              </a:defRPr>
            </a:lvl2pPr>
            <a:lvl3pPr>
              <a:defRPr sz="2000">
                <a:solidFill>
                  <a:srgbClr val="0070C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>
              <a:defRPr sz="1800">
                <a:solidFill>
                  <a:srgbClr val="0070C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2E59-491D-4D84-AFF8-EC70CEBE9458}" type="datetime1">
              <a:rPr lang="ru-RU" smtClean="0"/>
              <a:t>09.06.2021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047-B739-45A5-8991-B4D098D46191}" type="datetime1">
              <a:rPr lang="ru-RU" smtClean="0"/>
              <a:t>09.06.2021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5F76-B02C-4F04-B957-B842326A6BBA}" type="datetime1">
              <a:rPr lang="ru-RU" smtClean="0"/>
              <a:t>09.06.2021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D3CE-A849-4E60-AA96-E8F81363C1B5}" type="datetime1">
              <a:rPr lang="ru-RU" smtClean="0"/>
              <a:t>09.06.2021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375E-7107-4B19-B4F4-DA623C17E5D6}" type="datetime1">
              <a:rPr lang="ru-RU" smtClean="0"/>
              <a:t>09.06.2021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FEED-5F55-485E-B06F-17615DA5BBBE}" type="datetime1">
              <a:rPr lang="ru-RU" smtClean="0"/>
              <a:t>09.06.2021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9C22F52-E3D7-4858-8D90-F97E9A1F68E6}" type="datetime1">
              <a:rPr lang="ru-RU" smtClean="0"/>
              <a:t>09.06.2021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4AD9AB8-BB65-4BE9-BEAD-4F9EC341A36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900" b="1" dirty="0">
                <a:solidFill>
                  <a:schemeClr val="bg1"/>
                </a:solidFill>
              </a:rPr>
              <a:t>Докладчик: </a:t>
            </a:r>
          </a:p>
          <a:p>
            <a:r>
              <a:rPr lang="ru-RU" sz="3400" b="1" i="1" dirty="0" err="1"/>
              <a:t>Велизаде</a:t>
            </a:r>
            <a:r>
              <a:rPr lang="ru-RU" sz="3400" b="1" i="1" dirty="0"/>
              <a:t> Эльмир Тофик </a:t>
            </a:r>
            <a:r>
              <a:rPr lang="ru-RU" sz="3400" b="1" i="1" dirty="0" err="1"/>
              <a:t>оглы</a:t>
            </a:r>
            <a:r>
              <a:rPr lang="ru-RU" sz="3400" b="1" i="1" dirty="0"/>
              <a:t> </a:t>
            </a:r>
            <a:endParaRPr lang="ru-RU" sz="4200" b="1" i="1" dirty="0"/>
          </a:p>
          <a:p>
            <a:r>
              <a:rPr lang="ru-RU" sz="2900" b="1" i="1" dirty="0"/>
              <a:t>председатель Комиссии РСС по развитию информационного общества и цифровой трансформации</a:t>
            </a:r>
            <a:endParaRPr lang="ru-RU" sz="29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/>
              <a:t>Роль РСС в развитии информационного общества и цифровой трансформации в СНГ</a:t>
            </a:r>
            <a:endParaRPr lang="ru-RU" dirty="0"/>
          </a:p>
        </p:txBody>
      </p:sp>
      <p:pic>
        <p:nvPicPr>
          <p:cNvPr id="4" name="Picture 3" descr="Z:\Лого РСС\RCC_Logo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4202"/>
            <a:ext cx="970854" cy="122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80168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44824"/>
            <a:ext cx="19812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629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664" y="174477"/>
            <a:ext cx="8522824" cy="13699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         </a:t>
            </a:r>
            <a:r>
              <a:rPr lang="ru-RU" sz="2800" dirty="0" smtClean="0">
                <a:solidFill>
                  <a:srgbClr val="336699"/>
                </a:solidFill>
              </a:rPr>
              <a:t>Инструментарии </a:t>
            </a:r>
            <a:r>
              <a:rPr lang="ru-RU" sz="2800" dirty="0">
                <a:solidFill>
                  <a:srgbClr val="336699"/>
                </a:solidFill>
              </a:rPr>
              <a:t>РСС по </a:t>
            </a:r>
            <a:r>
              <a:rPr lang="ru-RU" sz="2800" dirty="0" err="1">
                <a:solidFill>
                  <a:srgbClr val="336699"/>
                </a:solidFill>
              </a:rPr>
              <a:t>цифровизации</a:t>
            </a:r>
            <a:r>
              <a:rPr lang="ru-RU" sz="2800" dirty="0">
                <a:solidFill>
                  <a:srgbClr val="336699"/>
                </a:solidFill>
              </a:rPr>
              <a:t> государств–участников СНГ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30636"/>
            <a:ext cx="8855608" cy="4145978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ru-RU" b="1" dirty="0"/>
              <a:t>Комиссия РСС </a:t>
            </a:r>
            <a:r>
              <a:rPr lang="ru-RU" dirty="0"/>
              <a:t>по развитию информационного общества и цифровой трансформации </a:t>
            </a:r>
            <a:r>
              <a:rPr lang="ru-RU" i="1" dirty="0"/>
              <a:t>(Комиссия РСС по РИО и ЦТ)</a:t>
            </a:r>
          </a:p>
          <a:p>
            <a:pPr>
              <a:spcBef>
                <a:spcPts val="600"/>
              </a:spcBef>
            </a:pPr>
            <a:r>
              <a:rPr lang="ru-RU" b="1" dirty="0"/>
              <a:t>Координационный совет</a:t>
            </a:r>
            <a:r>
              <a:rPr lang="ru-RU" dirty="0"/>
              <a:t> государств-участников СНГ по информатизации</a:t>
            </a:r>
          </a:p>
          <a:p>
            <a:pPr>
              <a:spcBef>
                <a:spcPts val="600"/>
              </a:spcBef>
            </a:pPr>
            <a:r>
              <a:rPr lang="ru-RU" b="1" dirty="0"/>
              <a:t>Экспертный совет </a:t>
            </a:r>
            <a:r>
              <a:rPr lang="ru-RU" dirty="0" smtClean="0"/>
              <a:t>МПА СНГ -РСС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b="1" dirty="0"/>
              <a:t>Совет операторов</a:t>
            </a:r>
            <a:r>
              <a:rPr lang="ru-RU" dirty="0"/>
              <a:t> электросвязи и </a:t>
            </a:r>
            <a:r>
              <a:rPr lang="ru-RU" dirty="0" err="1"/>
              <a:t>инфокоммуникаций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b="1" dirty="0"/>
              <a:t>Базовая организация</a:t>
            </a:r>
            <a:r>
              <a:rPr lang="ru-RU" dirty="0"/>
              <a:t> государств-участников СНГ в области ИКТ </a:t>
            </a:r>
            <a:r>
              <a:rPr lang="ru-RU" i="1" dirty="0"/>
              <a:t>(АО «</a:t>
            </a:r>
            <a:r>
              <a:rPr lang="ru-RU" i="1" dirty="0" err="1"/>
              <a:t>Зерде</a:t>
            </a:r>
            <a:r>
              <a:rPr lang="ru-RU" i="1" dirty="0"/>
              <a:t>», Казахстан)</a:t>
            </a:r>
          </a:p>
          <a:p>
            <a:pPr>
              <a:spcBef>
                <a:spcPts val="600"/>
              </a:spcBef>
            </a:pPr>
            <a:r>
              <a:rPr lang="ru-RU" b="1" dirty="0"/>
              <a:t>Инициативная группа экспертов</a:t>
            </a:r>
            <a:r>
              <a:rPr lang="ru-RU" dirty="0"/>
              <a:t> </a:t>
            </a:r>
            <a:r>
              <a:rPr lang="ru-RU" dirty="0" smtClean="0"/>
              <a:t>по совершенствованию </a:t>
            </a:r>
            <a:r>
              <a:rPr lang="ru-RU" dirty="0"/>
              <a:t>статистических показателей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10</a:t>
            </a:fld>
            <a:endParaRPr lang="ru-RU"/>
          </a:p>
        </p:txBody>
      </p:sp>
      <p:pic>
        <p:nvPicPr>
          <p:cNvPr id="5" name="Picture 3" descr="Z:\Лого РСС\RCC_Logo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5467"/>
            <a:ext cx="970854" cy="1283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9512" y="5214419"/>
            <a:ext cx="8784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i="1" u="sng" dirty="0" smtClean="0">
              <a:solidFill>
                <a:srgbClr val="0033CC"/>
              </a:solidFill>
            </a:endParaRPr>
          </a:p>
          <a:p>
            <a:r>
              <a:rPr lang="ru-RU" i="1" u="sng" dirty="0" smtClean="0">
                <a:solidFill>
                  <a:srgbClr val="0033CC"/>
                </a:solidFill>
              </a:rPr>
              <a:t>Докладчик</a:t>
            </a:r>
            <a:r>
              <a:rPr lang="ru-RU" i="1" u="sng" dirty="0">
                <a:solidFill>
                  <a:srgbClr val="0033CC"/>
                </a:solidFill>
              </a:rPr>
              <a:t>: </a:t>
            </a:r>
          </a:p>
          <a:p>
            <a:r>
              <a:rPr lang="ru-RU" b="1" i="1" dirty="0" err="1">
                <a:solidFill>
                  <a:srgbClr val="0033CC"/>
                </a:solidFill>
              </a:rPr>
              <a:t>Велизаде</a:t>
            </a:r>
            <a:r>
              <a:rPr lang="ru-RU" b="1" i="1" dirty="0">
                <a:solidFill>
                  <a:srgbClr val="0033CC"/>
                </a:solidFill>
              </a:rPr>
              <a:t> Эльмир Тофик </a:t>
            </a:r>
            <a:r>
              <a:rPr lang="ru-RU" b="1" i="1" dirty="0" err="1" smtClean="0">
                <a:solidFill>
                  <a:srgbClr val="0033CC"/>
                </a:solidFill>
              </a:rPr>
              <a:t>оглы</a:t>
            </a:r>
            <a:r>
              <a:rPr lang="ru-RU" b="1" i="1" dirty="0" smtClean="0">
                <a:solidFill>
                  <a:srgbClr val="0033CC"/>
                </a:solidFill>
              </a:rPr>
              <a:t>,  </a:t>
            </a:r>
            <a:r>
              <a:rPr lang="ru-RU" i="1" dirty="0" smtClean="0">
                <a:solidFill>
                  <a:srgbClr val="0033CC"/>
                </a:solidFill>
              </a:rPr>
              <a:t>председатель </a:t>
            </a:r>
            <a:r>
              <a:rPr lang="ru-RU" i="1" dirty="0">
                <a:solidFill>
                  <a:srgbClr val="0033CC"/>
                </a:solidFill>
              </a:rPr>
              <a:t>Комиссии РСС по развитию информационного общества и цифровой трансформации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663858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Комиссия РСС по РИО и ЦТ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721936" cy="4407408"/>
          </a:xfrm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r>
              <a:rPr lang="ru-RU" sz="6400" b="1" dirty="0">
                <a:solidFill>
                  <a:srgbClr val="336699"/>
                </a:solidFill>
              </a:rPr>
              <a:t>Приоритетные направления: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b="1" i="1" dirty="0"/>
              <a:t>сотрудничество </a:t>
            </a:r>
            <a:r>
              <a:rPr lang="ru-RU" sz="5200" dirty="0"/>
              <a:t>в сфере формирования цифрового рынка;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b="1" i="1" dirty="0"/>
              <a:t>выработка подходов и обмен предложениями </a:t>
            </a:r>
            <a:r>
              <a:rPr lang="ru-RU" sz="5200" dirty="0"/>
              <a:t>по развитию электронной коммерции;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b="1" i="1" dirty="0"/>
              <a:t>обмен опытом</a:t>
            </a:r>
            <a:r>
              <a:rPr lang="ru-RU" sz="5200" dirty="0"/>
              <a:t> по вопросам реализации Целей устойчивого развития ООН;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b="1" i="1" dirty="0"/>
              <a:t>обмен информацией и опытом</a:t>
            </a:r>
            <a:r>
              <a:rPr lang="ru-RU" sz="5200" dirty="0"/>
              <a:t> по вопросам внедрения электронного правительства, а также по вопросам применения ИКТ в различных областях деятельности государства и общества;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b="1" i="1" dirty="0"/>
              <a:t>сотрудничество и выработка подходов </a:t>
            </a:r>
            <a:r>
              <a:rPr lang="ru-RU" sz="5200" dirty="0"/>
              <a:t>участников РСС в вопросах управления Интернетом и защите детей в онлайн среде в целях обеспечения использования преимуществ ИКТ в безопасной и защищенной среде;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b="1" i="1" dirty="0"/>
              <a:t>содействие развитию</a:t>
            </a:r>
            <a:r>
              <a:rPr lang="ru-RU" sz="5200" dirty="0"/>
              <a:t> инфраструктуры ИКТ, повышению доступности услуг и продуктов ИКТ для населения, модернизации системы образования в области ИКТ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b="1" i="1" dirty="0"/>
              <a:t>создание благоприятных условий </a:t>
            </a:r>
            <a:r>
              <a:rPr lang="ru-RU" sz="5200" dirty="0"/>
              <a:t>для компаний сектора ИКТ;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b="1" i="1" dirty="0"/>
              <a:t>сотрудничество</a:t>
            </a:r>
            <a:r>
              <a:rPr lang="ru-RU" sz="5200" dirty="0"/>
              <a:t> по реализации принятых Соглашений государств – участников СНГ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92080" y="1719071"/>
            <a:ext cx="3394720" cy="4407408"/>
          </a:xfrm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r>
              <a:rPr lang="ru-RU" sz="6400" b="1" dirty="0">
                <a:solidFill>
                  <a:srgbClr val="336699"/>
                </a:solidFill>
              </a:rPr>
              <a:t>Вопросы, рассматриваемые на заседаниях:</a:t>
            </a:r>
          </a:p>
          <a:p>
            <a:r>
              <a:rPr lang="ru-RU" sz="5600" b="1" i="1" dirty="0"/>
              <a:t>выработка предложений</a:t>
            </a:r>
            <a:r>
              <a:rPr lang="ru-RU" sz="5600" dirty="0"/>
              <a:t> по формированию цифрового рынка стран участников РСС и демонополизации рынка программного обеспечения; </a:t>
            </a:r>
          </a:p>
          <a:p>
            <a:r>
              <a:rPr lang="ru-RU" sz="5600" b="1" i="1" dirty="0"/>
              <a:t>развитие сотрудничества</a:t>
            </a:r>
            <a:r>
              <a:rPr lang="ru-RU" sz="5600" dirty="0"/>
              <a:t> по вопросам электронного правительства, а также по выработке основ для оказания социально-значимых электронных услуг; </a:t>
            </a:r>
          </a:p>
          <a:p>
            <a:r>
              <a:rPr lang="ru-RU" sz="5600" b="1" i="1" dirty="0"/>
              <a:t>перспективы применения </a:t>
            </a:r>
            <a:r>
              <a:rPr lang="ru-RU" sz="5600" dirty="0"/>
              <a:t>технологии 5G; </a:t>
            </a:r>
          </a:p>
          <a:p>
            <a:r>
              <a:rPr lang="ru-RU" sz="5600" b="1" i="1" dirty="0"/>
              <a:t>оценка вклада и задач</a:t>
            </a:r>
            <a:r>
              <a:rPr lang="ru-RU" sz="5600" dirty="0"/>
              <a:t> операторов связи в реализации программ цифровой экономики; </a:t>
            </a:r>
          </a:p>
          <a:p>
            <a:r>
              <a:rPr lang="ru-RU" sz="5600" b="1" i="1" dirty="0"/>
              <a:t>выработка общих подходов </a:t>
            </a:r>
            <a:r>
              <a:rPr lang="ru-RU" sz="5600" dirty="0"/>
              <a:t>участников РСС в вопросах управления Интернетом и обеспечения безопасности национальных сегментов сети.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605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Координационный совет по информатизации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ru-RU" sz="2900" b="1" dirty="0">
                <a:solidFill>
                  <a:srgbClr val="336699"/>
                </a:solidFill>
              </a:rPr>
              <a:t>Цель:</a:t>
            </a:r>
          </a:p>
          <a:p>
            <a:r>
              <a:rPr lang="ru-RU" dirty="0"/>
              <a:t>координация сотрудничества государств - участников СНГ в сфере информатизации</a:t>
            </a:r>
          </a:p>
          <a:p>
            <a:pPr marL="114300" indent="0">
              <a:buNone/>
            </a:pPr>
            <a:r>
              <a:rPr lang="ru-RU" sz="2900" b="1" dirty="0">
                <a:solidFill>
                  <a:srgbClr val="336699"/>
                </a:solidFill>
              </a:rPr>
              <a:t>Взаимодействие: </a:t>
            </a:r>
          </a:p>
          <a:p>
            <a:r>
              <a:rPr lang="ru-RU" dirty="0"/>
              <a:t>с Исполнительным комитетом СНГ, а также органами отраслевого сотрудничества государств-участников СНГ</a:t>
            </a:r>
            <a:endParaRPr lang="ru-RU" b="1" dirty="0"/>
          </a:p>
          <a:p>
            <a:pPr marL="114300" indent="0">
              <a:buNone/>
            </a:pPr>
            <a:r>
              <a:rPr lang="ru-RU" sz="2900" b="1" dirty="0">
                <a:solidFill>
                  <a:srgbClr val="336699"/>
                </a:solidFill>
              </a:rPr>
              <a:t>Задачи и функции:</a:t>
            </a:r>
          </a:p>
          <a:p>
            <a:r>
              <a:rPr lang="ru-RU" dirty="0"/>
              <a:t>Разработка предложений и координация работ по формированию информационного пространства государств-участников СНГ;</a:t>
            </a:r>
          </a:p>
          <a:p>
            <a:r>
              <a:rPr lang="ru-RU" dirty="0"/>
              <a:t>Осуществление взаимодействия по рациональному использованию научного, технического и производственного потенциала в целях создания и развития современной информационно-телекоммуникационной инфраструктуры на основе новейших информационных технологий;</a:t>
            </a:r>
          </a:p>
          <a:p>
            <a:r>
              <a:rPr lang="ru-RU" dirty="0"/>
              <a:t>Разработка предложений по развитию сотрудничества в сфере информатизации и обеспечению взаимовыгодного межгосударственного информационного обмена;</a:t>
            </a:r>
          </a:p>
          <a:p>
            <a:r>
              <a:rPr lang="ru-RU" dirty="0"/>
              <a:t>Подготовка предложений и координация действий по разработке и реализации межгосударственных программ в сфере информатизации;</a:t>
            </a:r>
          </a:p>
          <a:p>
            <a:r>
              <a:rPr lang="ru-RU" dirty="0"/>
              <a:t>Координация работ по формированию, использованию и обмену информационных ресурсов государств-участников СНГ;</a:t>
            </a:r>
          </a:p>
          <a:p>
            <a:r>
              <a:rPr lang="ru-RU" dirty="0"/>
              <a:t>Участие в работе по обеспечению информационной безопасности информационно-телекоммуникационных систем и сетей государств - участников СНГ;</a:t>
            </a:r>
          </a:p>
          <a:p>
            <a:r>
              <a:rPr lang="ru-RU" dirty="0"/>
              <a:t>Координация работ по созданию и использованию информационных технологий.</a:t>
            </a:r>
          </a:p>
          <a:p>
            <a:r>
              <a:rPr lang="ru-RU" dirty="0"/>
              <a:t>Разработка предложений по гармонизации нормативной правовой базы в области информатизации, а также содействие в подготовке и внедрении межгосударственных и межправительственных стандартов по осуществлению информационных обменов.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451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Предложения по сотрудничеству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Консультации</a:t>
            </a:r>
            <a:r>
              <a:rPr lang="ru-RU" dirty="0"/>
              <a:t> по техническим и технологическим вопросам;</a:t>
            </a:r>
          </a:p>
          <a:p>
            <a:r>
              <a:rPr lang="ru-RU" b="1" dirty="0"/>
              <a:t>Содействие</a:t>
            </a:r>
            <a:r>
              <a:rPr lang="ru-RU" dirty="0"/>
              <a:t> в подготовке стратегических документов;</a:t>
            </a:r>
          </a:p>
          <a:p>
            <a:r>
              <a:rPr lang="ru-RU" b="1" dirty="0"/>
              <a:t>Совместная выработка </a:t>
            </a:r>
            <a:r>
              <a:rPr lang="ru-RU" dirty="0"/>
              <a:t>четкого понятийного аппарата;</a:t>
            </a:r>
          </a:p>
          <a:p>
            <a:r>
              <a:rPr lang="ru-RU" b="1" dirty="0"/>
              <a:t>Рассмотрение</a:t>
            </a:r>
            <a:r>
              <a:rPr lang="ru-RU" dirty="0"/>
              <a:t> вопросов на заседаниях  Комиссия РСС по РИО и ЦТ</a:t>
            </a:r>
          </a:p>
          <a:p>
            <a:r>
              <a:rPr lang="ru-RU" b="1" dirty="0"/>
              <a:t>Привлечение</a:t>
            </a:r>
            <a:r>
              <a:rPr lang="ru-RU" dirty="0"/>
              <a:t> базовой организации государств-участников СНГ в области ИКТ в качестве экспертов; </a:t>
            </a:r>
          </a:p>
          <a:p>
            <a:r>
              <a:rPr lang="ru-RU" b="1" dirty="0"/>
              <a:t>Привлечение</a:t>
            </a:r>
            <a:r>
              <a:rPr lang="ru-RU" dirty="0"/>
              <a:t> потенциала Совета операторов;</a:t>
            </a:r>
          </a:p>
          <a:p>
            <a:r>
              <a:rPr lang="ru-RU" b="1" dirty="0"/>
              <a:t>Взаимодействие</a:t>
            </a:r>
            <a:r>
              <a:rPr lang="ru-RU" dirty="0"/>
              <a:t> по выработке модельных законов по электронному здравоохранению.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405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14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Благодарю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За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67854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Региональное содружество </a:t>
            </a:r>
            <a:br>
              <a:rPr lang="ru-RU" dirty="0"/>
            </a:br>
            <a:r>
              <a:rPr lang="ru-RU" dirty="0"/>
              <a:t>в сфере связи (РСС) - 30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ru-RU" sz="1400" b="1" dirty="0"/>
              <a:t>Учреждение</a:t>
            </a:r>
            <a:endParaRPr lang="en-US" sz="1400" b="1" dirty="0"/>
          </a:p>
          <a:p>
            <a:r>
              <a:rPr lang="ru-RU" sz="1000" b="1" dirty="0"/>
              <a:t>17 декабря 1991 г., </a:t>
            </a:r>
            <a:r>
              <a:rPr lang="ru-RU" sz="1000" dirty="0"/>
              <a:t>«Соглашение о создании Регионального содружества в области связи».</a:t>
            </a:r>
          </a:p>
          <a:p>
            <a:r>
              <a:rPr lang="ru-RU" sz="1000" b="1" dirty="0"/>
              <a:t>9 октябрь 1992 г., </a:t>
            </a:r>
            <a:r>
              <a:rPr lang="ru-RU" sz="1000" dirty="0"/>
              <a:t>«Соглашение о координации межгосударственных отношений в области почтовой и электрической связи», Подписано Правительствами стран СНГ»</a:t>
            </a:r>
          </a:p>
          <a:p>
            <a:pPr marL="114300" indent="0">
              <a:buNone/>
            </a:pPr>
            <a:r>
              <a:rPr lang="ru-RU" sz="1400" b="1" dirty="0"/>
              <a:t>Цели</a:t>
            </a:r>
          </a:p>
          <a:p>
            <a:r>
              <a:rPr lang="ru-RU" sz="1000" dirty="0"/>
              <a:t>Осуществление деятельности по содействию развития телекоммуникаций в регионе, формирование консолидированной позиции стран-участников РСС в отношении вопросов радиочастотного спектра, развития электро- и почтовой связи для ее последующего представления на ключевых международных площадках (МСЭ, ВПС).</a:t>
            </a:r>
          </a:p>
          <a:p>
            <a:pPr marL="114300" indent="0">
              <a:buNone/>
            </a:pPr>
            <a:r>
              <a:rPr lang="ru-RU" sz="1400" b="1" dirty="0"/>
              <a:t>Задачи</a:t>
            </a:r>
          </a:p>
          <a:p>
            <a:r>
              <a:rPr lang="ru-RU" sz="1000" b="1" dirty="0"/>
              <a:t>Координация</a:t>
            </a:r>
            <a:r>
              <a:rPr lang="ru-RU" sz="1000" dirty="0"/>
              <a:t> сотрудничества в вопросах формирования и согласованной реализации национальных стратегий связи и информатизации, направленной на сокращение цифрового разрыва и обеспечение повсеместного и приемлемого доступа всех слоев населения к ИКТ и услугам, предоставляемых на их базе;</a:t>
            </a:r>
          </a:p>
          <a:p>
            <a:r>
              <a:rPr lang="ru-RU" sz="1000" b="1" dirty="0"/>
              <a:t>Сотрудничество </a:t>
            </a:r>
            <a:r>
              <a:rPr lang="ru-RU" sz="1000" dirty="0"/>
              <a:t>по вопросам развития ИКТ и регулирования в области связи и информатизации с региональными организациями администраций связи;</a:t>
            </a:r>
          </a:p>
          <a:p>
            <a:r>
              <a:rPr lang="ru-RU" sz="1000" b="1" dirty="0"/>
              <a:t>Совершенствование и гармонизация </a:t>
            </a:r>
            <a:r>
              <a:rPr lang="ru-RU" sz="1000" dirty="0"/>
              <a:t>нормативной технической и нормативно правовой базы в области связи и информатизации, включая разработку модельных законодательных актов;</a:t>
            </a:r>
          </a:p>
          <a:p>
            <a:r>
              <a:rPr lang="ru-RU" sz="1000" b="1" dirty="0"/>
              <a:t>Совершенствование</a:t>
            </a:r>
            <a:r>
              <a:rPr lang="ru-RU" sz="1000" dirty="0"/>
              <a:t> методологической базы и решению актуальных вопросов экономики в области связи и информатизации;</a:t>
            </a:r>
          </a:p>
          <a:p>
            <a:r>
              <a:rPr lang="ru-RU" sz="1000" b="1" dirty="0"/>
              <a:t>Внедрение </a:t>
            </a:r>
            <a:r>
              <a:rPr lang="ru-RU" sz="1000" dirty="0"/>
              <a:t>приложений ИКТ для решения социально значимых вопросов;</a:t>
            </a:r>
          </a:p>
          <a:p>
            <a:r>
              <a:rPr lang="ru-RU" sz="1000" b="1" dirty="0"/>
              <a:t>Взаимодействие </a:t>
            </a:r>
            <a:r>
              <a:rPr lang="ru-RU" sz="1000" dirty="0"/>
              <a:t>по вопросам оценки и мониторинга состояния развития ИКТ и уровня их готовности к созданию информационного общества;</a:t>
            </a:r>
          </a:p>
          <a:p>
            <a:r>
              <a:rPr lang="ru-RU" sz="1000" b="1" dirty="0"/>
              <a:t>Сотрудничество </a:t>
            </a:r>
            <a:r>
              <a:rPr lang="ru-RU" sz="1000" dirty="0"/>
              <a:t>в сфере обеспечения информационной безопасности и организации трансграничного информационного обмена;</a:t>
            </a:r>
          </a:p>
          <a:p>
            <a:r>
              <a:rPr lang="ru-RU" sz="1000" b="1" dirty="0"/>
              <a:t>Сотрудничество </a:t>
            </a:r>
            <a:r>
              <a:rPr lang="ru-RU" sz="1000" dirty="0"/>
              <a:t>в вопросах людских ресурсов, подготовки, переподготовки и повышения квалификации специалистов в области связи и информатизации с использованием ИКТ …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403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Этапы развития структур информатизации в РСС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3</a:t>
            </a:fld>
            <a:endParaRPr lang="ru-RU"/>
          </a:p>
        </p:txBody>
      </p:sp>
      <p:sp>
        <p:nvSpPr>
          <p:cNvPr id="28" name="Freeform 5"/>
          <p:cNvSpPr>
            <a:spLocks/>
          </p:cNvSpPr>
          <p:nvPr/>
        </p:nvSpPr>
        <p:spPr bwMode="auto">
          <a:xfrm>
            <a:off x="139911" y="2099201"/>
            <a:ext cx="8951564" cy="3584069"/>
          </a:xfrm>
          <a:custGeom>
            <a:avLst/>
            <a:gdLst/>
            <a:ahLst/>
            <a:cxnLst>
              <a:cxn ang="0">
                <a:pos x="3" y="1408"/>
              </a:cxn>
              <a:cxn ang="0">
                <a:pos x="91" y="1376"/>
              </a:cxn>
              <a:cxn ang="0">
                <a:pos x="197" y="1341"/>
              </a:cxn>
              <a:cxn ang="0">
                <a:pos x="294" y="1304"/>
              </a:cxn>
              <a:cxn ang="0">
                <a:pos x="412" y="1259"/>
              </a:cxn>
              <a:cxn ang="0">
                <a:pos x="538" y="1203"/>
              </a:cxn>
              <a:cxn ang="0">
                <a:pos x="631" y="1150"/>
              </a:cxn>
              <a:cxn ang="0">
                <a:pos x="731" y="1093"/>
              </a:cxn>
              <a:cxn ang="0">
                <a:pos x="846" y="1024"/>
              </a:cxn>
              <a:cxn ang="0">
                <a:pos x="958" y="947"/>
              </a:cxn>
              <a:cxn ang="0">
                <a:pos x="1022" y="898"/>
              </a:cxn>
              <a:cxn ang="0">
                <a:pos x="1093" y="841"/>
              </a:cxn>
              <a:cxn ang="0">
                <a:pos x="1161" y="788"/>
              </a:cxn>
              <a:cxn ang="0">
                <a:pos x="1216" y="739"/>
              </a:cxn>
              <a:cxn ang="0">
                <a:pos x="1273" y="687"/>
              </a:cxn>
              <a:cxn ang="0">
                <a:pos x="1347" y="613"/>
              </a:cxn>
              <a:cxn ang="0">
                <a:pos x="1412" y="545"/>
              </a:cxn>
              <a:cxn ang="0">
                <a:pos x="1473" y="472"/>
              </a:cxn>
              <a:cxn ang="0">
                <a:pos x="1528" y="409"/>
              </a:cxn>
              <a:cxn ang="0">
                <a:pos x="1571" y="349"/>
              </a:cxn>
              <a:cxn ang="0">
                <a:pos x="1611" y="292"/>
              </a:cxn>
              <a:cxn ang="0">
                <a:pos x="1655" y="230"/>
              </a:cxn>
              <a:cxn ang="0">
                <a:pos x="1690" y="183"/>
              </a:cxn>
              <a:cxn ang="0">
                <a:pos x="1607" y="203"/>
              </a:cxn>
              <a:cxn ang="0">
                <a:pos x="1844" y="0"/>
              </a:cxn>
              <a:cxn ang="0">
                <a:pos x="1746" y="304"/>
              </a:cxn>
              <a:cxn ang="0">
                <a:pos x="1735" y="219"/>
              </a:cxn>
              <a:cxn ang="0">
                <a:pos x="1690" y="284"/>
              </a:cxn>
              <a:cxn ang="0">
                <a:pos x="1650" y="341"/>
              </a:cxn>
              <a:cxn ang="0">
                <a:pos x="1611" y="398"/>
              </a:cxn>
              <a:cxn ang="0">
                <a:pos x="1564" y="463"/>
              </a:cxn>
              <a:cxn ang="0">
                <a:pos x="1514" y="523"/>
              </a:cxn>
              <a:cxn ang="0">
                <a:pos x="1460" y="584"/>
              </a:cxn>
              <a:cxn ang="0">
                <a:pos x="1385" y="665"/>
              </a:cxn>
              <a:cxn ang="0">
                <a:pos x="1319" y="726"/>
              </a:cxn>
              <a:cxn ang="0">
                <a:pos x="1252" y="788"/>
              </a:cxn>
              <a:cxn ang="0">
                <a:pos x="1187" y="841"/>
              </a:cxn>
              <a:cxn ang="0">
                <a:pos x="1133" y="886"/>
              </a:cxn>
              <a:cxn ang="0">
                <a:pos x="1058" y="947"/>
              </a:cxn>
              <a:cxn ang="0">
                <a:pos x="972" y="1008"/>
              </a:cxn>
              <a:cxn ang="0">
                <a:pos x="901" y="1057"/>
              </a:cxn>
              <a:cxn ang="0">
                <a:pos x="828" y="1101"/>
              </a:cxn>
              <a:cxn ang="0">
                <a:pos x="764" y="1146"/>
              </a:cxn>
              <a:cxn ang="0">
                <a:pos x="681" y="1195"/>
              </a:cxn>
              <a:cxn ang="0">
                <a:pos x="595" y="1243"/>
              </a:cxn>
              <a:cxn ang="0">
                <a:pos x="502" y="1296"/>
              </a:cxn>
              <a:cxn ang="0">
                <a:pos x="416" y="1332"/>
              </a:cxn>
              <a:cxn ang="0">
                <a:pos x="311" y="1374"/>
              </a:cxn>
              <a:cxn ang="0">
                <a:pos x="228" y="1404"/>
              </a:cxn>
              <a:cxn ang="0">
                <a:pos x="151" y="1431"/>
              </a:cxn>
              <a:cxn ang="0">
                <a:pos x="97" y="1451"/>
              </a:cxn>
              <a:cxn ang="0">
                <a:pos x="0" y="1451"/>
              </a:cxn>
              <a:cxn ang="0">
                <a:pos x="3" y="1408"/>
              </a:cxn>
            </a:cxnLst>
            <a:rect l="0" t="0" r="r" b="b"/>
            <a:pathLst>
              <a:path w="1845" h="1452">
                <a:moveTo>
                  <a:pt x="3" y="1408"/>
                </a:moveTo>
                <a:lnTo>
                  <a:pt x="91" y="1376"/>
                </a:lnTo>
                <a:lnTo>
                  <a:pt x="197" y="1341"/>
                </a:lnTo>
                <a:lnTo>
                  <a:pt x="294" y="1304"/>
                </a:lnTo>
                <a:lnTo>
                  <a:pt x="412" y="1259"/>
                </a:lnTo>
                <a:lnTo>
                  <a:pt x="538" y="1203"/>
                </a:lnTo>
                <a:lnTo>
                  <a:pt x="631" y="1150"/>
                </a:lnTo>
                <a:lnTo>
                  <a:pt x="731" y="1093"/>
                </a:lnTo>
                <a:lnTo>
                  <a:pt x="846" y="1024"/>
                </a:lnTo>
                <a:lnTo>
                  <a:pt x="958" y="947"/>
                </a:lnTo>
                <a:lnTo>
                  <a:pt x="1022" y="898"/>
                </a:lnTo>
                <a:lnTo>
                  <a:pt x="1093" y="841"/>
                </a:lnTo>
                <a:lnTo>
                  <a:pt x="1161" y="788"/>
                </a:lnTo>
                <a:lnTo>
                  <a:pt x="1216" y="739"/>
                </a:lnTo>
                <a:lnTo>
                  <a:pt x="1273" y="687"/>
                </a:lnTo>
                <a:lnTo>
                  <a:pt x="1347" y="613"/>
                </a:lnTo>
                <a:lnTo>
                  <a:pt x="1412" y="545"/>
                </a:lnTo>
                <a:lnTo>
                  <a:pt x="1473" y="472"/>
                </a:lnTo>
                <a:lnTo>
                  <a:pt x="1528" y="409"/>
                </a:lnTo>
                <a:lnTo>
                  <a:pt x="1571" y="349"/>
                </a:lnTo>
                <a:lnTo>
                  <a:pt x="1611" y="292"/>
                </a:lnTo>
                <a:lnTo>
                  <a:pt x="1655" y="230"/>
                </a:lnTo>
                <a:lnTo>
                  <a:pt x="1690" y="183"/>
                </a:lnTo>
                <a:lnTo>
                  <a:pt x="1607" y="203"/>
                </a:lnTo>
                <a:lnTo>
                  <a:pt x="1844" y="0"/>
                </a:lnTo>
                <a:lnTo>
                  <a:pt x="1746" y="304"/>
                </a:lnTo>
                <a:lnTo>
                  <a:pt x="1735" y="219"/>
                </a:lnTo>
                <a:lnTo>
                  <a:pt x="1690" y="284"/>
                </a:lnTo>
                <a:lnTo>
                  <a:pt x="1650" y="341"/>
                </a:lnTo>
                <a:lnTo>
                  <a:pt x="1611" y="398"/>
                </a:lnTo>
                <a:lnTo>
                  <a:pt x="1564" y="463"/>
                </a:lnTo>
                <a:lnTo>
                  <a:pt x="1514" y="523"/>
                </a:lnTo>
                <a:lnTo>
                  <a:pt x="1460" y="584"/>
                </a:lnTo>
                <a:lnTo>
                  <a:pt x="1385" y="665"/>
                </a:lnTo>
                <a:lnTo>
                  <a:pt x="1319" y="726"/>
                </a:lnTo>
                <a:lnTo>
                  <a:pt x="1252" y="788"/>
                </a:lnTo>
                <a:lnTo>
                  <a:pt x="1187" y="841"/>
                </a:lnTo>
                <a:lnTo>
                  <a:pt x="1133" y="886"/>
                </a:lnTo>
                <a:lnTo>
                  <a:pt x="1058" y="947"/>
                </a:lnTo>
                <a:lnTo>
                  <a:pt x="972" y="1008"/>
                </a:lnTo>
                <a:lnTo>
                  <a:pt x="901" y="1057"/>
                </a:lnTo>
                <a:lnTo>
                  <a:pt x="828" y="1101"/>
                </a:lnTo>
                <a:lnTo>
                  <a:pt x="764" y="1146"/>
                </a:lnTo>
                <a:lnTo>
                  <a:pt x="681" y="1195"/>
                </a:lnTo>
                <a:lnTo>
                  <a:pt x="595" y="1243"/>
                </a:lnTo>
                <a:lnTo>
                  <a:pt x="502" y="1296"/>
                </a:lnTo>
                <a:lnTo>
                  <a:pt x="416" y="1332"/>
                </a:lnTo>
                <a:lnTo>
                  <a:pt x="311" y="1374"/>
                </a:lnTo>
                <a:lnTo>
                  <a:pt x="228" y="1404"/>
                </a:lnTo>
                <a:lnTo>
                  <a:pt x="151" y="1431"/>
                </a:lnTo>
                <a:lnTo>
                  <a:pt x="97" y="1451"/>
                </a:lnTo>
                <a:lnTo>
                  <a:pt x="0" y="1451"/>
                </a:lnTo>
                <a:lnTo>
                  <a:pt x="3" y="1408"/>
                </a:lnTo>
              </a:path>
            </a:pathLst>
          </a:custGeom>
          <a:gradFill rotWithShape="0">
            <a:gsLst>
              <a:gs pos="0">
                <a:srgbClr val="EF9100">
                  <a:gamma/>
                  <a:tint val="80000"/>
                  <a:invGamma/>
                </a:srgbClr>
              </a:gs>
              <a:gs pos="100000">
                <a:srgbClr val="EF9100"/>
              </a:gs>
            </a:gsLst>
            <a:lin ang="18900000" scaled="1"/>
          </a:gradFill>
          <a:ln w="9525" cap="rnd">
            <a:solidFill>
              <a:srgbClr val="003EBA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7934785" y="2924944"/>
            <a:ext cx="11017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zh-CN" sz="1600" b="1" dirty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6 ноября </a:t>
            </a:r>
          </a:p>
          <a:p>
            <a:pPr algn="ctr" eaLnBrk="0" hangingPunct="0"/>
            <a:r>
              <a:rPr lang="ru-RU" altLang="zh-CN" sz="1600" b="1" dirty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2020 </a:t>
            </a:r>
            <a:endParaRPr lang="en-US" altLang="zh-CN" sz="1600" b="1" dirty="0">
              <a:solidFill>
                <a:srgbClr val="0070C0"/>
              </a:solidFill>
              <a:ea typeface="宋体" pitchFamily="2" charset="-122"/>
              <a:cs typeface="Arial Unicode MS" pitchFamily="34" charset="-128"/>
            </a:endParaRPr>
          </a:p>
        </p:txBody>
      </p:sp>
      <p:sp>
        <p:nvSpPr>
          <p:cNvPr id="40" name="Oval 11"/>
          <p:cNvSpPr>
            <a:spLocks noChangeArrowheads="1"/>
          </p:cNvSpPr>
          <p:nvPr/>
        </p:nvSpPr>
        <p:spPr bwMode="auto">
          <a:xfrm>
            <a:off x="7847109" y="2918530"/>
            <a:ext cx="144463" cy="144463"/>
          </a:xfrm>
          <a:prstGeom prst="ellipse">
            <a:avLst/>
          </a:prstGeom>
          <a:solidFill>
            <a:srgbClr val="0066CC"/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43" name="Oval 11"/>
          <p:cNvSpPr>
            <a:spLocks noChangeArrowheads="1"/>
          </p:cNvSpPr>
          <p:nvPr/>
        </p:nvSpPr>
        <p:spPr bwMode="auto">
          <a:xfrm>
            <a:off x="6055859" y="3935569"/>
            <a:ext cx="144463" cy="144463"/>
          </a:xfrm>
          <a:prstGeom prst="ellipse">
            <a:avLst/>
          </a:prstGeom>
          <a:solidFill>
            <a:srgbClr val="0066CC"/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5382344" y="3553118"/>
            <a:ext cx="845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  <a:cs typeface="Calibri Light" panose="020F0302020204030204" pitchFamily="34" charset="0"/>
              </a:rPr>
              <a:t>2016 </a:t>
            </a:r>
            <a:endParaRPr lang="ru-RU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Line 9"/>
          <p:cNvSpPr>
            <a:spLocks noChangeShapeType="1"/>
          </p:cNvSpPr>
          <p:nvPr/>
        </p:nvSpPr>
        <p:spPr bwMode="auto">
          <a:xfrm>
            <a:off x="386595" y="5666497"/>
            <a:ext cx="0" cy="38731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" name="Oval 6"/>
          <p:cNvSpPr>
            <a:spLocks noChangeArrowheads="1"/>
          </p:cNvSpPr>
          <p:nvPr/>
        </p:nvSpPr>
        <p:spPr bwMode="auto">
          <a:xfrm>
            <a:off x="314364" y="5522034"/>
            <a:ext cx="144463" cy="144463"/>
          </a:xfrm>
          <a:prstGeom prst="ellipse">
            <a:avLst/>
          </a:prstGeom>
          <a:solidFill>
            <a:srgbClr val="0066CC"/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83280" y="6053807"/>
            <a:ext cx="2496421" cy="615553"/>
          </a:xfrm>
          <a:prstGeom prst="rect">
            <a:avLst/>
          </a:prstGeom>
          <a:solidFill>
            <a:srgbClr val="238D3F"/>
          </a:solidFill>
          <a:ln w="9525" cap="rnd">
            <a:solidFill>
              <a:srgbClr val="0066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8900" indent="-88900" eaLnBrk="0" hangingPunct="0">
              <a:defRPr/>
            </a:pPr>
            <a:r>
              <a:rPr lang="ru-RU" altLang="zh-CN" b="1" dirty="0"/>
              <a:t> </a:t>
            </a:r>
            <a:r>
              <a:rPr lang="ru-RU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Создание Комиссии РСС по информатизации</a:t>
            </a:r>
            <a:endParaRPr lang="en-US" altLang="zh-CN" sz="1600" dirty="0">
              <a:latin typeface="Calibri" pitchFamily="34" charset="0"/>
              <a:ea typeface="宋体" charset="-122"/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451912" y="5686872"/>
            <a:ext cx="7922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zh-CN" b="1" dirty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1997 </a:t>
            </a:r>
            <a:endParaRPr lang="en-US" altLang="zh-CN" b="1" dirty="0">
              <a:solidFill>
                <a:srgbClr val="0070C0"/>
              </a:solidFill>
              <a:ea typeface="宋体" pitchFamily="2" charset="-122"/>
              <a:cs typeface="Arial Unicode MS" pitchFamily="34" charset="-128"/>
            </a:endParaRPr>
          </a:p>
        </p:txBody>
      </p:sp>
      <p:sp>
        <p:nvSpPr>
          <p:cNvPr id="51" name="Line 10"/>
          <p:cNvSpPr>
            <a:spLocks noChangeShapeType="1"/>
          </p:cNvSpPr>
          <p:nvPr/>
        </p:nvSpPr>
        <p:spPr bwMode="auto">
          <a:xfrm>
            <a:off x="1432842" y="3511138"/>
            <a:ext cx="108346" cy="1840875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83280" y="2187698"/>
            <a:ext cx="2699125" cy="1323439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 algn="ctr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8900" indent="-88900" algn="ctr" eaLnBrk="0" hangingPunct="0">
              <a:defRPr/>
            </a:pPr>
            <a:r>
              <a:rPr lang="ru-RU" altLang="zh-CN" sz="1600" b="1" dirty="0">
                <a:solidFill>
                  <a:schemeClr val="bg1"/>
                </a:solidFill>
                <a:latin typeface="Calibri" pitchFamily="34" charset="0"/>
              </a:rPr>
              <a:t>Создание Координационного совета государств-участников СНГ по информатизации при РСС</a:t>
            </a:r>
          </a:p>
        </p:txBody>
      </p:sp>
      <p:sp>
        <p:nvSpPr>
          <p:cNvPr id="53" name="Text Box 13"/>
          <p:cNvSpPr txBox="1">
            <a:spLocks noChangeArrowheads="1"/>
          </p:cNvSpPr>
          <p:nvPr/>
        </p:nvSpPr>
        <p:spPr bwMode="auto">
          <a:xfrm>
            <a:off x="755459" y="5003884"/>
            <a:ext cx="7922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zh-CN" b="1" dirty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2002 </a:t>
            </a:r>
            <a:endParaRPr lang="en-US" altLang="zh-CN" b="1" dirty="0">
              <a:solidFill>
                <a:srgbClr val="0070C0"/>
              </a:solidFill>
              <a:ea typeface="宋体" pitchFamily="2" charset="-122"/>
              <a:cs typeface="Arial Unicode MS" pitchFamily="34" charset="-128"/>
            </a:endParaRPr>
          </a:p>
        </p:txBody>
      </p:sp>
      <p:sp>
        <p:nvSpPr>
          <p:cNvPr id="54" name="Text Box 17"/>
          <p:cNvSpPr txBox="1">
            <a:spLocks noChangeArrowheads="1"/>
          </p:cNvSpPr>
          <p:nvPr/>
        </p:nvSpPr>
        <p:spPr bwMode="auto">
          <a:xfrm>
            <a:off x="6084168" y="4365104"/>
            <a:ext cx="2842698" cy="135421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238D3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8900" indent="-88900" algn="ctr" eaLnBrk="0" hangingPunct="0">
              <a:defRPr/>
            </a:pPr>
            <a:r>
              <a:rPr lang="ru-RU" altLang="zh-CN" dirty="0">
                <a:latin typeface="Calibri" pitchFamily="34" charset="0"/>
              </a:rPr>
              <a:t> </a:t>
            </a:r>
            <a:r>
              <a:rPr lang="ru-RU" altLang="zh-CN" sz="1600" dirty="0">
                <a:solidFill>
                  <a:schemeClr val="bg1"/>
                </a:solidFill>
                <a:latin typeface="Calibri" pitchFamily="34" charset="0"/>
              </a:rPr>
              <a:t>РГВУ переименована в</a:t>
            </a:r>
          </a:p>
          <a:p>
            <a:pPr marL="88900" indent="-88900" algn="ctr" eaLnBrk="0" hangingPunct="0">
              <a:defRPr/>
            </a:pPr>
            <a:r>
              <a:rPr lang="ru-RU" altLang="zh-CN" sz="1600" b="1" dirty="0">
                <a:solidFill>
                  <a:schemeClr val="bg1"/>
                </a:solidFill>
                <a:latin typeface="Calibri" pitchFamily="34" charset="0"/>
                <a:ea typeface="宋体" charset="-122"/>
              </a:rPr>
              <a:t>Комиссию РСС по развитию информационного общества и цифровой трансформации </a:t>
            </a:r>
          </a:p>
          <a:p>
            <a:pPr marL="88900" indent="-88900" algn="ctr" eaLnBrk="0" hangingPunct="0">
              <a:defRPr/>
            </a:pPr>
            <a:r>
              <a:rPr lang="ru-RU" altLang="zh-CN" sz="1600" dirty="0">
                <a:solidFill>
                  <a:schemeClr val="bg1"/>
                </a:solidFill>
                <a:latin typeface="Calibri" pitchFamily="34" charset="0"/>
              </a:rPr>
              <a:t>с расширением функций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2502024" y="4643844"/>
            <a:ext cx="845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  <a:cs typeface="Calibri Light" panose="020F0302020204030204" pitchFamily="34" charset="0"/>
              </a:rPr>
              <a:t>2009 </a:t>
            </a:r>
            <a:endParaRPr lang="ru-RU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045449" y="5352013"/>
            <a:ext cx="2711315" cy="1015663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Встреча на высшем уровне «Соединим страны СНГ»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Декларация «Навстречу цифровому будущему»</a:t>
            </a:r>
          </a:p>
        </p:txBody>
      </p:sp>
      <p:sp>
        <p:nvSpPr>
          <p:cNvPr id="57" name="Oval 11"/>
          <p:cNvSpPr>
            <a:spLocks noChangeArrowheads="1"/>
          </p:cNvSpPr>
          <p:nvPr/>
        </p:nvSpPr>
        <p:spPr bwMode="auto">
          <a:xfrm>
            <a:off x="1468957" y="5343448"/>
            <a:ext cx="144463" cy="144463"/>
          </a:xfrm>
          <a:prstGeom prst="ellipse">
            <a:avLst/>
          </a:prstGeom>
          <a:solidFill>
            <a:srgbClr val="0066CC"/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58" name="Oval 11"/>
          <p:cNvSpPr>
            <a:spLocks noChangeArrowheads="1"/>
          </p:cNvSpPr>
          <p:nvPr/>
        </p:nvSpPr>
        <p:spPr bwMode="auto">
          <a:xfrm>
            <a:off x="3199339" y="4918892"/>
            <a:ext cx="144463" cy="144463"/>
          </a:xfrm>
          <a:prstGeom prst="ellipse">
            <a:avLst/>
          </a:prstGeom>
          <a:solidFill>
            <a:srgbClr val="0066CC"/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59" name="Line 10"/>
          <p:cNvSpPr>
            <a:spLocks noChangeShapeType="1"/>
          </p:cNvSpPr>
          <p:nvPr/>
        </p:nvSpPr>
        <p:spPr bwMode="auto">
          <a:xfrm flipH="1">
            <a:off x="3290123" y="4124721"/>
            <a:ext cx="763437" cy="816839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60" name="Прямая соединительная линия 59"/>
          <p:cNvCxnSpPr>
            <a:stCxn id="56" idx="0"/>
            <a:endCxn id="58" idx="5"/>
          </p:cNvCxnSpPr>
          <p:nvPr/>
        </p:nvCxnSpPr>
        <p:spPr>
          <a:xfrm flipH="1" flipV="1">
            <a:off x="3322646" y="5042199"/>
            <a:ext cx="1078461" cy="309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3145750" y="3047504"/>
            <a:ext cx="1955906" cy="107721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Создание </a:t>
            </a:r>
          </a:p>
          <a:p>
            <a:pPr lvl="0"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Рабочей Группы Высокого Уровня по построению ИО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5329611" y="1698201"/>
            <a:ext cx="2180333" cy="132343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Функции </a:t>
            </a:r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РГВУ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переданы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Комиссии РСС по информатизации и Комиссии РСС по ИБ</a:t>
            </a:r>
            <a:endParaRPr lang="ru-RU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Line 10"/>
          <p:cNvSpPr>
            <a:spLocks noChangeShapeType="1"/>
          </p:cNvSpPr>
          <p:nvPr/>
        </p:nvSpPr>
        <p:spPr bwMode="auto">
          <a:xfrm flipH="1">
            <a:off x="6128089" y="3021640"/>
            <a:ext cx="291686" cy="913929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4" name="Line 10"/>
          <p:cNvSpPr>
            <a:spLocks noChangeShapeType="1"/>
          </p:cNvSpPr>
          <p:nvPr/>
        </p:nvSpPr>
        <p:spPr bwMode="auto">
          <a:xfrm flipH="1">
            <a:off x="7509944" y="3021640"/>
            <a:ext cx="424841" cy="1343464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179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Нормативная база сферы информатизации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 algn="ctr">
              <a:buNone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 Решением Совета глав правительств СНГ: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r>
              <a:rPr lang="ru-RU" b="1" dirty="0"/>
              <a:t>Стратегия</a:t>
            </a:r>
            <a:r>
              <a:rPr lang="ru-RU" dirty="0"/>
              <a:t> сотрудничества государств-участников СНГ в области информатизации и План действий по ее реализации на период до 2010 г. </a:t>
            </a:r>
            <a:r>
              <a:rPr lang="ru-RU" i="1" dirty="0"/>
              <a:t>(Утв. 2006, </a:t>
            </a:r>
            <a:r>
              <a:rPr lang="ru-RU" b="1" i="1" dirty="0"/>
              <a:t>Цель </a:t>
            </a:r>
            <a:r>
              <a:rPr lang="ru-RU" i="1" dirty="0"/>
              <a:t>- Сокращение цифрового разрыва)</a:t>
            </a:r>
          </a:p>
          <a:p>
            <a:endParaRPr lang="ru-RU" sz="1000" i="1" dirty="0"/>
          </a:p>
          <a:p>
            <a:r>
              <a:rPr lang="ru-RU" b="1" dirty="0"/>
              <a:t>Стратегия </a:t>
            </a:r>
            <a:r>
              <a:rPr lang="ru-RU" dirty="0"/>
              <a:t>сотрудничества СНГ в построении и развитии информационного общества на период до 2025 года и Плана действий по ее реализации на период до 2025 года </a:t>
            </a:r>
            <a:r>
              <a:rPr lang="ru-RU" i="1" dirty="0"/>
              <a:t>(Утв. 2015 г, </a:t>
            </a:r>
            <a:br>
              <a:rPr lang="ru-RU" i="1" dirty="0"/>
            </a:br>
            <a:r>
              <a:rPr lang="ru-RU" b="1" i="1" dirty="0"/>
              <a:t>Цель </a:t>
            </a:r>
            <a:r>
              <a:rPr lang="ru-RU" i="1" dirty="0"/>
              <a:t>- Гармонизация законодательства в области ИКТ, разработка и внедрение современных приложений ИКТ, развитие цифровой экономики и промышленного интернета, формирование информационного пространства, развитие почтовой связи)</a:t>
            </a:r>
          </a:p>
          <a:p>
            <a:endParaRPr lang="ru-RU" sz="1100" i="1" dirty="0"/>
          </a:p>
          <a:p>
            <a:r>
              <a:rPr lang="ru-RU" b="1" dirty="0"/>
              <a:t>Концепция</a:t>
            </a:r>
            <a:r>
              <a:rPr lang="ru-RU" dirty="0"/>
              <a:t> сотрудничества государств – участников Содружества Независимых Государств в области цифрового развития и План первоочередных мероприятий по ее реализации  (</a:t>
            </a:r>
            <a:r>
              <a:rPr lang="ru-RU" i="1" dirty="0"/>
              <a:t>Утв. 2019 г.)</a:t>
            </a:r>
          </a:p>
          <a:p>
            <a:endParaRPr lang="ru-RU" sz="1100" dirty="0"/>
          </a:p>
          <a:p>
            <a:r>
              <a:rPr lang="ru-RU" sz="2500" b="1" dirty="0"/>
              <a:t>Соглашение </a:t>
            </a:r>
            <a:r>
              <a:rPr lang="ru-RU" sz="2500" dirty="0"/>
              <a:t>об информационном взаимодействии государств – участников СНГ в области цифрового развития общества  (</a:t>
            </a:r>
            <a:r>
              <a:rPr lang="ru-RU" sz="2500" i="1" dirty="0"/>
              <a:t>Утв. 2020 г.)</a:t>
            </a:r>
          </a:p>
          <a:p>
            <a:endParaRPr lang="ru-RU" i="1" dirty="0"/>
          </a:p>
          <a:p>
            <a:endParaRPr lang="ru-RU" i="1" dirty="0"/>
          </a:p>
          <a:p>
            <a:endParaRPr lang="ru-RU" i="1" dirty="0"/>
          </a:p>
          <a:p>
            <a:endParaRPr lang="ru-RU" i="1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57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Экспертный Совет МПА-РСС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600" b="1" dirty="0"/>
              <a:t>2020</a:t>
            </a:r>
            <a:r>
              <a:rPr lang="ru-RU" sz="2600" dirty="0"/>
              <a:t> - Разработан проект Рекомендаций «О цифровом развитии государств – участников СНГ»</a:t>
            </a:r>
          </a:p>
          <a:p>
            <a:endParaRPr lang="ru-RU" sz="1100" dirty="0"/>
          </a:p>
          <a:p>
            <a:r>
              <a:rPr lang="ru-RU" b="1" dirty="0"/>
              <a:t>12 мая в  2021 году:</a:t>
            </a:r>
            <a:r>
              <a:rPr lang="ru-RU" dirty="0"/>
              <a:t> </a:t>
            </a:r>
          </a:p>
          <a:p>
            <a:pPr marL="800100" indent="-342900" algn="just"/>
            <a:r>
              <a:rPr lang="ru-RU" sz="2600" dirty="0"/>
              <a:t>Концепция Рекомендаций по нормативному регулированию использования искусственного интеллекта, включая этические стандарты для исследований и разработок;</a:t>
            </a:r>
          </a:p>
          <a:p>
            <a:pPr marL="800100" indent="-342900" algn="just"/>
            <a:r>
              <a:rPr lang="ru-RU" sz="2600" dirty="0"/>
              <a:t>проект Рекомендаций по нормативному регулированию </a:t>
            </a:r>
            <a:r>
              <a:rPr lang="ru-RU" sz="2600" dirty="0" err="1"/>
              <a:t>цифровизации</a:t>
            </a:r>
            <a:r>
              <a:rPr lang="ru-RU" sz="2600" dirty="0"/>
              <a:t> в области образования;</a:t>
            </a:r>
          </a:p>
          <a:p>
            <a:pPr marL="457200" indent="0">
              <a:buNone/>
            </a:pPr>
            <a:endParaRPr lang="ru-RU" b="1" dirty="0"/>
          </a:p>
          <a:p>
            <a:pPr marL="457200" indent="0">
              <a:buNone/>
            </a:pPr>
            <a:r>
              <a:rPr lang="ru-RU" b="1" dirty="0"/>
              <a:t>Проекты модельных законов:</a:t>
            </a:r>
          </a:p>
          <a:p>
            <a:pPr marL="457200" indent="450215"/>
            <a:r>
              <a:rPr lang="ru-RU" sz="2600" dirty="0"/>
              <a:t>«О коммерциализации результатов интеллектуальной деятельности»</a:t>
            </a:r>
          </a:p>
          <a:p>
            <a:pPr marL="457200" indent="450215" algn="just">
              <a:spcAft>
                <a:spcPts val="0"/>
              </a:spcAft>
            </a:pPr>
            <a:r>
              <a:rPr lang="ru-RU" sz="2600" dirty="0"/>
              <a:t>«О пресечении нарушений в области информационно-коммуникационных технологий»</a:t>
            </a:r>
          </a:p>
          <a:p>
            <a:pPr marL="457200" indent="450215" algn="just">
              <a:spcAft>
                <a:spcPts val="0"/>
              </a:spcAft>
            </a:pPr>
            <a:r>
              <a:rPr lang="ru-RU" sz="2600" dirty="0"/>
              <a:t>«О цифровом здравоохранении»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651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Вопросы цифровой трансформации </a:t>
            </a:r>
            <a:br>
              <a:rPr lang="ru-RU" dirty="0"/>
            </a:br>
            <a:r>
              <a:rPr lang="ru-RU" dirty="0"/>
              <a:t>на заседаниях АС РСС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dirty="0"/>
              <a:t>53/24-е совместное заседание</a:t>
            </a:r>
            <a:r>
              <a:rPr lang="ru-RU" dirty="0"/>
              <a:t> Совета глав Администраций связи РСС и Координационного совета </a:t>
            </a:r>
            <a:r>
              <a:rPr lang="ru-RU" i="1" dirty="0"/>
              <a:t>(9-10 октября 2018 г., г. Ашхабад, Туркменистан)</a:t>
            </a:r>
          </a:p>
          <a:p>
            <a:r>
              <a:rPr lang="ru-RU" b="1" dirty="0"/>
              <a:t>54-е заседание</a:t>
            </a:r>
            <a:r>
              <a:rPr lang="ru-RU" dirty="0"/>
              <a:t> Совета глав Администраций связи РСС</a:t>
            </a:r>
            <a:br>
              <a:rPr lang="ru-RU" dirty="0"/>
            </a:br>
            <a:r>
              <a:rPr lang="ru-RU" i="1" dirty="0"/>
              <a:t>(3 декабря 2018 г., г. Баку, Азербайджанская Республика)</a:t>
            </a:r>
          </a:p>
          <a:p>
            <a:r>
              <a:rPr lang="ru-RU" b="1" dirty="0"/>
              <a:t>55/25-е совместное заседание</a:t>
            </a:r>
            <a:r>
              <a:rPr lang="ru-RU" dirty="0"/>
              <a:t> Совета глав Администраций связи РСС и Координационного совета </a:t>
            </a:r>
            <a:r>
              <a:rPr lang="ru-RU" i="1" dirty="0"/>
              <a:t>(16-17 сентября 2019 г., г. </a:t>
            </a:r>
            <a:r>
              <a:rPr lang="ru-RU" i="1" dirty="0" err="1"/>
              <a:t>Нур</a:t>
            </a:r>
            <a:r>
              <a:rPr lang="ru-RU" i="1" dirty="0"/>
              <a:t>-Султан, Казахстан)</a:t>
            </a:r>
          </a:p>
          <a:p>
            <a:r>
              <a:rPr lang="ru-RU" b="1" dirty="0"/>
              <a:t>56/26-е совместное заседание</a:t>
            </a:r>
            <a:r>
              <a:rPr lang="ru-RU" dirty="0"/>
              <a:t> Совета глав Администраций связи РСС и Координационного совета </a:t>
            </a:r>
            <a:r>
              <a:rPr lang="ru-RU" i="1" dirty="0"/>
              <a:t>(11 декабря 2020 г.)</a:t>
            </a:r>
          </a:p>
          <a:p>
            <a:pPr lvl="0"/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в области цифрового развития: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ШПД, Интернет-вещей, Умный город,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Data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Корпоративная мобильность, Облачные сервисы, Сервисы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кибербезопасности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Стратегии цифрового развития в СНГ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95047"/>
              </p:ext>
            </p:extLst>
          </p:nvPr>
        </p:nvGraphicFramePr>
        <p:xfrm>
          <a:off x="457200" y="1752601"/>
          <a:ext cx="8229600" cy="499881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58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5711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0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Азербайджан 2030: Национальные приоритеты социально-экономического развития,</a:t>
                      </a:r>
                    </a:p>
                    <a:p>
                      <a:pPr algn="l"/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Стратегия социально-экономического развития на 2021-2025 годы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0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Стратегия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цифровизации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 2020-2025 годы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действий для осуществления политики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цифровизации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стране до 2025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611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Стратегия развития информатизации в Республике Беларусь на 2016 – 2022 гг.,</a:t>
                      </a:r>
                    </a:p>
                    <a:p>
                      <a:pPr algn="l"/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Госпрограмма развития цифровой экономики и информационного общества </a:t>
                      </a:r>
                    </a:p>
                    <a:p>
                      <a:pPr algn="l"/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Декрет Президента  №8 «О развитии цифровой экономики»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0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Цифровой Казахстан </a:t>
                      </a:r>
                    </a:p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Постановление Правительства Республики Казахстан от 12 декабря 2017 г. № 827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0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Концепция цифровой трансформации </a:t>
                      </a:r>
                    </a:p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«Цифровой Кыргызстан»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20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«Цифровая экономика Российской Федерации». </a:t>
                      </a:r>
                      <a:b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Указ Президента «О национальных целях развития РФ на период до 2030 года»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20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стратегия развития Республики Таджикистан  до 2030 года Программа среднесрочного развития Республики Таджикистан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20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Концепция развития цифровой экономики в 2019-2025 годах</a:t>
                      </a:r>
                    </a:p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Государственная программа Цифровой Туркменистан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81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Стратегия «Цифровой Узбекистан-2030»</a:t>
                      </a:r>
                    </a:p>
                    <a:p>
                      <a:pPr algn="l"/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7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40297"/>
            <a:ext cx="504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26" y="2310011"/>
            <a:ext cx="504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49136"/>
            <a:ext cx="504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7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08" y="4653136"/>
            <a:ext cx="504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8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29256"/>
            <a:ext cx="504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733256"/>
            <a:ext cx="504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0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504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Рисунок 15" descr="kazakhstan.png"/>
          <p:cNvPicPr>
            <a:picLocks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9608" y="3573016"/>
            <a:ext cx="504000" cy="5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61000"/>
            <a:ext cx="468000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553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4664"/>
            <a:ext cx="8260672" cy="108012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Резолюция ООН  </a:t>
            </a:r>
            <a:r>
              <a:rPr lang="en-US" sz="3600" dirty="0"/>
              <a:t>A/70/</a:t>
            </a:r>
            <a:r>
              <a:rPr lang="ru-RU" sz="3600" dirty="0"/>
              <a:t>125</a:t>
            </a:r>
            <a:br>
              <a:rPr lang="ru-RU" sz="3600" dirty="0"/>
            </a:br>
            <a:r>
              <a:rPr lang="ru-RU" sz="3600" dirty="0"/>
              <a:t>Цели устойчивого развития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45224"/>
            <a:ext cx="8229600" cy="129614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endParaRPr lang="ru-RU" dirty="0"/>
          </a:p>
          <a:p>
            <a:pPr marL="85725" lvl="0" indent="0">
              <a:lnSpc>
                <a:spcPct val="120000"/>
              </a:lnSpc>
              <a:buNone/>
            </a:pPr>
            <a:r>
              <a:rPr lang="ru-RU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 приоритетных шагов для снижения последствий кризиса - 2020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60000" indent="-108000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системы здравоохранения </a:t>
            </a:r>
          </a:p>
          <a:p>
            <a:pPr marL="360000" indent="-108000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социальной защиты, возможности для самореализации и развития талантов</a:t>
            </a:r>
          </a:p>
          <a:p>
            <a:pPr marL="360000" indent="-108000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Комфортная и безопасная среда для жизни</a:t>
            </a:r>
          </a:p>
          <a:p>
            <a:pPr marL="360000" indent="-108000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Достойный, эффективный труд</a:t>
            </a:r>
          </a:p>
          <a:p>
            <a:pPr marL="360000" indent="-108000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Трансформация – это новый стиль жизни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8</a:t>
            </a:fld>
            <a:endParaRPr lang="ru-RU"/>
          </a:p>
        </p:txBody>
      </p:sp>
      <p:pic>
        <p:nvPicPr>
          <p:cNvPr id="5" name="Picture 2" descr="https://upload.wikimedia.org/wikipedia/commons/thumb/5/5d/%D0%A3%D1%81%D1%82%D0%BE%D0%B9%D1%87%D0%B8%D0%B2%D0%BE%D0%B5_%D1%80%D0%B0%D0%B7%D0%B2%D0%B8%D1%82%D0%B8%D0%B5.png/500px-%D0%A3%D1%81%D1%82%D0%BE%D0%B9%D1%87%D0%B8%D0%B2%D0%BE%D0%B5_%D1%80%D0%B0%D0%B7%D0%B2%D0%B8%D1%82%D0%B8%D0%B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03348"/>
            <a:ext cx="8496944" cy="3985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284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Перспективы развития рынка ИКТ в СНГ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114300" indent="0" algn="ctr">
              <a:buNone/>
            </a:pPr>
            <a:r>
              <a:rPr lang="ru-RU" sz="9600" b="1" dirty="0"/>
              <a:t>для реализации Целей устойчивого развития</a:t>
            </a:r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7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электронного здравоохранения для обеспечения здорового образа  </a:t>
            </a:r>
            <a:r>
              <a:rPr lang="ru-RU" sz="7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жизни и содействия благополучию для всех в любом возрасте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ru-RU" sz="72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электросвязи/ИКТ </a:t>
            </a:r>
            <a:r>
              <a:rPr lang="ru-RU" sz="7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обеспечения всеохватного,  справедливого, 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качественного и безопасного образования</a:t>
            </a:r>
            <a:r>
              <a:rPr lang="ru-RU" sz="7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включая повышение 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уровня знаний в сфере ИКТ и электронного правительства</a:t>
            </a:r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и регулирование инфокоммуникационной инфраструктуры </a:t>
            </a:r>
            <a:r>
              <a:rPr lang="ru-RU" sz="7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обеспечения открытости, безопасности и жизнестойкости городов и населенных пунктов</a:t>
            </a:r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экологического состояния</a:t>
            </a:r>
            <a:r>
              <a:rPr lang="ru-RU" sz="7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наличия и рационального использования природных ресурсов</a:t>
            </a:r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содействие инновациям </a:t>
            </a:r>
            <a:r>
              <a:rPr lang="ru-RU" sz="7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партнерству в сфере 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внедрения технологий "интернета вещей"</a:t>
            </a:r>
            <a:r>
              <a:rPr lang="ru-RU" sz="7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их взаимодействие в сетях электросвязи, включая сети 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4G, IMT-2020 и сети последующих поколений</a:t>
            </a:r>
            <a:endParaRPr lang="ru-RU" sz="38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B8-BB65-4BE9-BEAD-4F9EC341A36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832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740</TotalTime>
  <Words>1246</Words>
  <Application>Microsoft Office PowerPoint</Application>
  <PresentationFormat>Экран (4:3)</PresentationFormat>
  <Paragraphs>167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 Unicode MS</vt:lpstr>
      <vt:lpstr>宋体</vt:lpstr>
      <vt:lpstr>Arial</vt:lpstr>
      <vt:lpstr>Calibri</vt:lpstr>
      <vt:lpstr>Calibri Light</vt:lpstr>
      <vt:lpstr>Palatino Linotype</vt:lpstr>
      <vt:lpstr>Times New Roman</vt:lpstr>
      <vt:lpstr>Wingdings</vt:lpstr>
      <vt:lpstr>Аптека</vt:lpstr>
      <vt:lpstr>Роль РСС в развитии информационного общества и цифровой трансформации в СНГ</vt:lpstr>
      <vt:lpstr>Региональное содружество  в сфере связи (РСС) - 30</vt:lpstr>
      <vt:lpstr>Этапы развития структур информатизации в РСС</vt:lpstr>
      <vt:lpstr>Нормативная база сферы информатизации</vt:lpstr>
      <vt:lpstr>Экспертный Совет МПА-РСС</vt:lpstr>
      <vt:lpstr>Вопросы цифровой трансформации  на заседаниях АС РСС </vt:lpstr>
      <vt:lpstr>Стратегии цифрового развития в СНГ</vt:lpstr>
      <vt:lpstr>Резолюция ООН  A/70/125 Цели устойчивого развития</vt:lpstr>
      <vt:lpstr>Перспективы развития рынка ИКТ в СНГ</vt:lpstr>
      <vt:lpstr>          Инструментарии РСС по цифровизации государств–участников СНГ</vt:lpstr>
      <vt:lpstr>Комиссия РСС по РИО и ЦТ</vt:lpstr>
      <vt:lpstr>Координационный совет по информатизации</vt:lpstr>
      <vt:lpstr>Предложения по сотрудничеству</vt:lpstr>
      <vt:lpstr>Благодарю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РСС в развитии информационного общества и цифровой трансформации в СНГ</dc:title>
  <dc:creator>user</dc:creator>
  <cp:lastModifiedBy>Natalia</cp:lastModifiedBy>
  <cp:revision>41</cp:revision>
  <dcterms:created xsi:type="dcterms:W3CDTF">2021-06-07T14:07:59Z</dcterms:created>
  <dcterms:modified xsi:type="dcterms:W3CDTF">2021-06-09T14:47:56Z</dcterms:modified>
</cp:coreProperties>
</file>