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62" r:id="rId2"/>
    <p:sldId id="556" r:id="rId3"/>
    <p:sldId id="555" r:id="rId4"/>
    <p:sldId id="557" r:id="rId5"/>
    <p:sldId id="509" r:id="rId6"/>
    <p:sldId id="527" r:id="rId7"/>
    <p:sldId id="483" r:id="rId8"/>
    <p:sldId id="533" r:id="rId9"/>
    <p:sldId id="513" r:id="rId10"/>
    <p:sldId id="558" r:id="rId11"/>
    <p:sldId id="520" r:id="rId12"/>
    <p:sldId id="546" r:id="rId13"/>
    <p:sldId id="523" r:id="rId14"/>
  </p:sldIdLst>
  <p:sldSz cx="12192000" cy="6858000"/>
  <p:notesSz cx="6794500" cy="992505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E54"/>
    <a:srgbClr val="CFB207"/>
    <a:srgbClr val="CDD0D8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84561" autoAdjust="0"/>
  </p:normalViewPr>
  <p:slideViewPr>
    <p:cSldViewPr snapToGrid="0">
      <p:cViewPr varScale="1">
        <p:scale>
          <a:sx n="97" d="100"/>
          <a:sy n="97" d="100"/>
        </p:scale>
        <p:origin x="55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8E8511-04C3-4864-9FFE-06ED06A5DC0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3DF9F8EE-32E1-4D5C-875E-DAFED375CF02}">
      <dgm:prSet phldrT="[besedilo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l"/>
          <a:r>
            <a:rPr lang="en-US" sz="2000" dirty="0"/>
            <a:t>Fixed BB network</a:t>
          </a:r>
          <a:r>
            <a:rPr lang="sl-SI" sz="2000" dirty="0"/>
            <a:t>s</a:t>
          </a:r>
          <a:endParaRPr lang="en-US" sz="2000" dirty="0"/>
        </a:p>
        <a:p>
          <a:pPr algn="l"/>
          <a:r>
            <a:rPr lang="en-US" sz="2000" dirty="0"/>
            <a:t>Mobile</a:t>
          </a:r>
          <a:r>
            <a:rPr lang="sl-SI" sz="2000" dirty="0"/>
            <a:t> </a:t>
          </a:r>
          <a:r>
            <a:rPr lang="en-US" sz="2000" dirty="0"/>
            <a:t>BB network</a:t>
          </a:r>
          <a:r>
            <a:rPr lang="sl-SI" sz="2000" dirty="0"/>
            <a:t>s</a:t>
          </a:r>
          <a:endParaRPr lang="en-US" sz="2000" dirty="0"/>
        </a:p>
        <a:p>
          <a:pPr algn="l"/>
          <a:r>
            <a:rPr lang="en-US" sz="2000" dirty="0"/>
            <a:t>Speed</a:t>
          </a:r>
        </a:p>
        <a:p>
          <a:pPr algn="l"/>
          <a:r>
            <a:rPr lang="en-US" sz="2000" dirty="0"/>
            <a:t>Accessibility</a:t>
          </a:r>
          <a:r>
            <a:rPr lang="sl-SI" sz="2000" dirty="0"/>
            <a:t> - </a:t>
          </a:r>
          <a:r>
            <a:rPr lang="sl-SI" sz="2000" dirty="0" err="1"/>
            <a:t>prices</a:t>
          </a:r>
          <a:endParaRPr lang="sl-SI" sz="2000" dirty="0"/>
        </a:p>
      </dgm:t>
    </dgm:pt>
    <dgm:pt modelId="{C351792A-68DA-48F8-BC92-4AB5E3E2796B}" type="parTrans" cxnId="{5CF35404-9F7D-4BB8-843D-6833267FC39F}">
      <dgm:prSet/>
      <dgm:spPr/>
      <dgm:t>
        <a:bodyPr/>
        <a:lstStyle/>
        <a:p>
          <a:endParaRPr lang="sl-SI"/>
        </a:p>
      </dgm:t>
    </dgm:pt>
    <dgm:pt modelId="{5873BEF5-B128-4A25-8DB3-7357C3CCB533}" type="sibTrans" cxnId="{5CF35404-9F7D-4BB8-843D-6833267FC39F}">
      <dgm:prSet/>
      <dgm:spPr>
        <a:ln w="3175">
          <a:solidFill>
            <a:schemeClr val="bg2">
              <a:lumMod val="50000"/>
              <a:alpha val="48000"/>
            </a:schemeClr>
          </a:solidFill>
        </a:ln>
      </dgm:spPr>
      <dgm:t>
        <a:bodyPr/>
        <a:lstStyle/>
        <a:p>
          <a:endParaRPr lang="sl-SI"/>
        </a:p>
      </dgm:t>
    </dgm:pt>
    <dgm:pt modelId="{39AAD7A4-ACA0-494B-8076-8C98E1A9AEC2}">
      <dgm:prSet phldrT="[besedilo]"/>
      <dgm:spPr>
        <a:solidFill>
          <a:srgbClr val="92D050"/>
        </a:solidFill>
      </dgm:spPr>
      <dgm:t>
        <a:bodyPr/>
        <a:lstStyle/>
        <a:p>
          <a:pPr algn="l"/>
          <a:r>
            <a:rPr lang="en-US" dirty="0">
              <a:solidFill>
                <a:schemeClr val="tx2"/>
              </a:solidFill>
            </a:rPr>
            <a:t>Basic skills and use</a:t>
          </a:r>
        </a:p>
        <a:p>
          <a:pPr algn="l"/>
          <a:r>
            <a:rPr lang="en-US" dirty="0">
              <a:solidFill>
                <a:schemeClr val="tx2"/>
              </a:solidFill>
            </a:rPr>
            <a:t>Advanced skills and </a:t>
          </a:r>
          <a:r>
            <a:rPr lang="sl-SI" dirty="0">
              <a:solidFill>
                <a:schemeClr val="tx2"/>
              </a:solidFill>
            </a:rPr>
            <a:t>ICT &amp; </a:t>
          </a:r>
          <a:r>
            <a:rPr lang="sl-SI" dirty="0" err="1">
              <a:solidFill>
                <a:schemeClr val="tx2"/>
              </a:solidFill>
            </a:rPr>
            <a:t>content</a:t>
          </a:r>
          <a:r>
            <a:rPr lang="sl-SI" dirty="0">
              <a:solidFill>
                <a:schemeClr val="tx2"/>
              </a:solidFill>
            </a:rPr>
            <a:t> </a:t>
          </a:r>
          <a:r>
            <a:rPr lang="sl-SI" dirty="0" err="1">
              <a:solidFill>
                <a:schemeClr val="tx2"/>
              </a:solidFill>
            </a:rPr>
            <a:t>creation</a:t>
          </a:r>
          <a:endParaRPr lang="sl-SI" dirty="0">
            <a:solidFill>
              <a:schemeClr val="tx2"/>
            </a:solidFill>
          </a:endParaRPr>
        </a:p>
      </dgm:t>
    </dgm:pt>
    <dgm:pt modelId="{7EA02676-0C3B-4107-8006-FC5ED3FE5A18}" type="parTrans" cxnId="{643A180E-1E72-4C48-980E-C6A5FDBE0FAE}">
      <dgm:prSet/>
      <dgm:spPr/>
      <dgm:t>
        <a:bodyPr/>
        <a:lstStyle/>
        <a:p>
          <a:endParaRPr lang="sl-SI"/>
        </a:p>
      </dgm:t>
    </dgm:pt>
    <dgm:pt modelId="{17C71B5C-4BFF-4C5E-9851-567E40576D5B}" type="sibTrans" cxnId="{643A180E-1E72-4C48-980E-C6A5FDBE0FAE}">
      <dgm:prSet/>
      <dgm:spPr/>
      <dgm:t>
        <a:bodyPr/>
        <a:lstStyle/>
        <a:p>
          <a:endParaRPr lang="sl-SI"/>
        </a:p>
      </dgm:t>
    </dgm:pt>
    <dgm:pt modelId="{8CF6E1A2-71C7-4B18-AECE-8FE0735044C1}">
      <dgm:prSet phldrT="[besedilo]"/>
      <dgm:spPr>
        <a:solidFill>
          <a:srgbClr val="FF6600"/>
        </a:solidFill>
      </dgm:spPr>
      <dgm:t>
        <a:bodyPr/>
        <a:lstStyle/>
        <a:p>
          <a:pPr algn="l"/>
          <a:r>
            <a:rPr lang="en-US" dirty="0"/>
            <a:t>C</a:t>
          </a:r>
          <a:r>
            <a:rPr lang="sl-SI" dirty="0" err="1"/>
            <a:t>itizens</a:t>
          </a:r>
          <a:r>
            <a:rPr lang="sl-SI" dirty="0"/>
            <a:t> </a:t>
          </a:r>
          <a:r>
            <a:rPr lang="sl-SI" dirty="0" err="1"/>
            <a:t>use</a:t>
          </a:r>
          <a:r>
            <a:rPr lang="sl-SI" dirty="0"/>
            <a:t> </a:t>
          </a:r>
          <a:r>
            <a:rPr lang="sl-SI" dirty="0" err="1"/>
            <a:t>of</a:t>
          </a:r>
          <a:r>
            <a:rPr lang="sl-SI" dirty="0"/>
            <a:t> c</a:t>
          </a:r>
          <a:r>
            <a:rPr lang="en-US" dirty="0" err="1"/>
            <a:t>ontent</a:t>
          </a:r>
          <a:endParaRPr lang="en-US" dirty="0"/>
        </a:p>
        <a:p>
          <a:pPr algn="l"/>
          <a:r>
            <a:rPr lang="en-US" dirty="0"/>
            <a:t>Communication</a:t>
          </a:r>
        </a:p>
        <a:p>
          <a:pPr algn="l"/>
          <a:r>
            <a:rPr lang="sl-SI" dirty="0" err="1"/>
            <a:t>Online</a:t>
          </a:r>
          <a:r>
            <a:rPr lang="sl-SI" dirty="0"/>
            <a:t> t</a:t>
          </a:r>
          <a:r>
            <a:rPr lang="en-US" dirty="0" err="1"/>
            <a:t>ransactions</a:t>
          </a:r>
          <a:endParaRPr lang="sl-SI" dirty="0"/>
        </a:p>
      </dgm:t>
    </dgm:pt>
    <dgm:pt modelId="{3F89043B-620E-43DE-90B7-8E1433666E87}" type="parTrans" cxnId="{BB7DD397-8D07-41BC-826A-03B0C95F7666}">
      <dgm:prSet/>
      <dgm:spPr/>
      <dgm:t>
        <a:bodyPr/>
        <a:lstStyle/>
        <a:p>
          <a:endParaRPr lang="sl-SI"/>
        </a:p>
      </dgm:t>
    </dgm:pt>
    <dgm:pt modelId="{33E6F3FB-3774-4B06-AEC2-EBED8EFAB948}" type="sibTrans" cxnId="{BB7DD397-8D07-41BC-826A-03B0C95F7666}">
      <dgm:prSet/>
      <dgm:spPr/>
      <dgm:t>
        <a:bodyPr/>
        <a:lstStyle/>
        <a:p>
          <a:endParaRPr lang="sl-SI"/>
        </a:p>
      </dgm:t>
    </dgm:pt>
    <dgm:pt modelId="{FC0CB441-1D1D-41BF-9ABB-9C7E62943080}">
      <dgm:prSet phldrT="[besedilo]"/>
      <dgm:spPr>
        <a:solidFill>
          <a:schemeClr val="accent4">
            <a:lumMod val="75000"/>
          </a:schemeClr>
        </a:solidFill>
      </dgm:spPr>
      <dgm:t>
        <a:bodyPr/>
        <a:lstStyle/>
        <a:p>
          <a:pPr algn="l"/>
          <a:r>
            <a:rPr lang="en-US" dirty="0" err="1"/>
            <a:t>Digitisation</a:t>
          </a:r>
          <a:r>
            <a:rPr lang="en-US" dirty="0"/>
            <a:t> </a:t>
          </a:r>
          <a:r>
            <a:rPr lang="sl-SI" dirty="0"/>
            <a:t>of Industry</a:t>
          </a:r>
          <a:endParaRPr lang="en-US" dirty="0"/>
        </a:p>
        <a:p>
          <a:pPr algn="l"/>
          <a:r>
            <a:rPr lang="sl-SI" dirty="0" err="1"/>
            <a:t>eBusiness</a:t>
          </a:r>
          <a:endParaRPr lang="sl-SI" dirty="0"/>
        </a:p>
        <a:p>
          <a:pPr algn="l"/>
          <a:r>
            <a:rPr lang="sl-SI" dirty="0" err="1"/>
            <a:t>eCommerce</a:t>
          </a:r>
          <a:endParaRPr lang="sl-SI" dirty="0"/>
        </a:p>
      </dgm:t>
    </dgm:pt>
    <dgm:pt modelId="{9D67304D-2BF3-42B8-8CF7-B4040DC5CA18}" type="parTrans" cxnId="{C6364A39-E1AB-4719-9C6D-94945C73C0EE}">
      <dgm:prSet/>
      <dgm:spPr/>
      <dgm:t>
        <a:bodyPr/>
        <a:lstStyle/>
        <a:p>
          <a:endParaRPr lang="sl-SI"/>
        </a:p>
      </dgm:t>
    </dgm:pt>
    <dgm:pt modelId="{A8684D49-E5D3-4F84-9D72-E2BE715243DF}" type="sibTrans" cxnId="{C6364A39-E1AB-4719-9C6D-94945C73C0EE}">
      <dgm:prSet/>
      <dgm:spPr/>
      <dgm:t>
        <a:bodyPr/>
        <a:lstStyle/>
        <a:p>
          <a:endParaRPr lang="sl-SI"/>
        </a:p>
      </dgm:t>
    </dgm:pt>
    <dgm:pt modelId="{56639B4C-51B7-417C-B3EF-85C1ED37CAF7}">
      <dgm:prSet phldrT="[besedilo]" custT="1"/>
      <dgm:spPr>
        <a:solidFill>
          <a:srgbClr val="FFFF00"/>
        </a:solidFill>
      </dgm:spPr>
      <dgm:t>
        <a:bodyPr/>
        <a:lstStyle/>
        <a:p>
          <a:pPr algn="ctr"/>
          <a:r>
            <a:rPr lang="sl-SI" sz="2400" dirty="0">
              <a:solidFill>
                <a:schemeClr val="tx2"/>
              </a:solidFill>
            </a:rPr>
            <a:t>eGovernment</a:t>
          </a:r>
          <a:endParaRPr lang="sl-SI" sz="1900" dirty="0">
            <a:solidFill>
              <a:schemeClr val="tx2"/>
            </a:solidFill>
          </a:endParaRPr>
        </a:p>
        <a:p>
          <a:pPr algn="l"/>
          <a:r>
            <a:rPr lang="en-US" sz="1900" dirty="0">
              <a:solidFill>
                <a:schemeClr val="tx2"/>
              </a:solidFill>
            </a:rPr>
            <a:t>Use</a:t>
          </a:r>
          <a:r>
            <a:rPr lang="sl-SI" sz="1900" dirty="0">
              <a:solidFill>
                <a:schemeClr val="tx2"/>
              </a:solidFill>
            </a:rPr>
            <a:t>,</a:t>
          </a:r>
          <a:r>
            <a:rPr lang="en-US" sz="1900" dirty="0">
              <a:solidFill>
                <a:schemeClr val="tx2"/>
              </a:solidFill>
            </a:rPr>
            <a:t> forms, functionality, open </a:t>
          </a:r>
          <a:r>
            <a:rPr lang="sl-SI" sz="1900" dirty="0" err="1">
              <a:solidFill>
                <a:schemeClr val="tx2"/>
              </a:solidFill>
            </a:rPr>
            <a:t>public</a:t>
          </a:r>
          <a:r>
            <a:rPr lang="sl-SI" sz="1900" dirty="0">
              <a:solidFill>
                <a:schemeClr val="tx2"/>
              </a:solidFill>
            </a:rPr>
            <a:t> </a:t>
          </a:r>
          <a:r>
            <a:rPr lang="en-US" sz="1900" dirty="0">
              <a:solidFill>
                <a:schemeClr val="tx2"/>
              </a:solidFill>
            </a:rPr>
            <a:t>data</a:t>
          </a:r>
          <a:endParaRPr lang="sl-SI" sz="1900" dirty="0">
            <a:solidFill>
              <a:schemeClr val="tx2"/>
            </a:solidFill>
          </a:endParaRPr>
        </a:p>
      </dgm:t>
    </dgm:pt>
    <dgm:pt modelId="{055B0749-8B92-4EA8-BBDB-7F0977E4A3AC}" type="parTrans" cxnId="{628B7813-EA05-4B28-937F-EE2CEFA288F1}">
      <dgm:prSet/>
      <dgm:spPr/>
      <dgm:t>
        <a:bodyPr/>
        <a:lstStyle/>
        <a:p>
          <a:endParaRPr lang="sl-SI"/>
        </a:p>
      </dgm:t>
    </dgm:pt>
    <dgm:pt modelId="{EA2DFFF7-BBB6-4593-8945-DD6FC20E659C}" type="sibTrans" cxnId="{628B7813-EA05-4B28-937F-EE2CEFA288F1}">
      <dgm:prSet/>
      <dgm:spPr/>
      <dgm:t>
        <a:bodyPr/>
        <a:lstStyle/>
        <a:p>
          <a:endParaRPr lang="sl-SI"/>
        </a:p>
      </dgm:t>
    </dgm:pt>
    <dgm:pt modelId="{A2461C7C-7568-4FC1-AFB1-E3642BE02465}" type="pres">
      <dgm:prSet presAssocID="{C68E8511-04C3-4864-9FFE-06ED06A5DC0D}" presName="Name0" presStyleCnt="0">
        <dgm:presLayoutVars>
          <dgm:dir/>
          <dgm:resizeHandles val="exact"/>
        </dgm:presLayoutVars>
      </dgm:prSet>
      <dgm:spPr/>
    </dgm:pt>
    <dgm:pt modelId="{7B06B9F6-671C-4243-8B0C-EDB76060FF8C}" type="pres">
      <dgm:prSet presAssocID="{C68E8511-04C3-4864-9FFE-06ED06A5DC0D}" presName="cycle" presStyleCnt="0"/>
      <dgm:spPr/>
    </dgm:pt>
    <dgm:pt modelId="{5FC09DF1-8C17-49DC-AA51-A378AE809E1D}" type="pres">
      <dgm:prSet presAssocID="{3DF9F8EE-32E1-4D5C-875E-DAFED375CF02}" presName="nodeFirstNode" presStyleLbl="node1" presStyleIdx="0" presStyleCnt="5" custScaleX="94056" custScaleY="124787" custRadScaleRad="100038" custRadScaleInc="-2634">
        <dgm:presLayoutVars>
          <dgm:bulletEnabled val="1"/>
        </dgm:presLayoutVars>
      </dgm:prSet>
      <dgm:spPr/>
    </dgm:pt>
    <dgm:pt modelId="{F7134216-85B6-4A2A-AC16-BA8C181FF04D}" type="pres">
      <dgm:prSet presAssocID="{5873BEF5-B128-4A25-8DB3-7357C3CCB533}" presName="sibTransFirstNode" presStyleLbl="bgShp" presStyleIdx="0" presStyleCnt="1"/>
      <dgm:spPr/>
    </dgm:pt>
    <dgm:pt modelId="{7BC0D54E-4C62-46DA-A535-ADDE528EC86A}" type="pres">
      <dgm:prSet presAssocID="{39AAD7A4-ACA0-494B-8076-8C98E1A9AEC2}" presName="nodeFollowingNodes" presStyleLbl="node1" presStyleIdx="1" presStyleCnt="5" custScaleX="112587">
        <dgm:presLayoutVars>
          <dgm:bulletEnabled val="1"/>
        </dgm:presLayoutVars>
      </dgm:prSet>
      <dgm:spPr/>
    </dgm:pt>
    <dgm:pt modelId="{E5EB1421-4654-47E8-8D90-DD052C0D5534}" type="pres">
      <dgm:prSet presAssocID="{8CF6E1A2-71C7-4B18-AECE-8FE0735044C1}" presName="nodeFollowingNodes" presStyleLbl="node1" presStyleIdx="2" presStyleCnt="5" custRadScaleRad="90297" custRadScaleInc="-30914">
        <dgm:presLayoutVars>
          <dgm:bulletEnabled val="1"/>
        </dgm:presLayoutVars>
      </dgm:prSet>
      <dgm:spPr/>
    </dgm:pt>
    <dgm:pt modelId="{F4F96A99-1082-4521-A17F-01FE5E25686C}" type="pres">
      <dgm:prSet presAssocID="{FC0CB441-1D1D-41BF-9ABB-9C7E62943080}" presName="nodeFollowingNodes" presStyleLbl="node1" presStyleIdx="3" presStyleCnt="5" custScaleX="118370" custRadScaleRad="90403" custRadScaleInc="30992">
        <dgm:presLayoutVars>
          <dgm:bulletEnabled val="1"/>
        </dgm:presLayoutVars>
      </dgm:prSet>
      <dgm:spPr/>
    </dgm:pt>
    <dgm:pt modelId="{47475731-D60C-48BA-8D7D-4AE6CF4D0230}" type="pres">
      <dgm:prSet presAssocID="{56639B4C-51B7-417C-B3EF-85C1ED37CAF7}" presName="nodeFollowingNodes" presStyleLbl="node1" presStyleIdx="4" presStyleCnt="5" custRadScaleRad="106230" custRadScaleInc="962">
        <dgm:presLayoutVars>
          <dgm:bulletEnabled val="1"/>
        </dgm:presLayoutVars>
      </dgm:prSet>
      <dgm:spPr/>
    </dgm:pt>
  </dgm:ptLst>
  <dgm:cxnLst>
    <dgm:cxn modelId="{5CF35404-9F7D-4BB8-843D-6833267FC39F}" srcId="{C68E8511-04C3-4864-9FFE-06ED06A5DC0D}" destId="{3DF9F8EE-32E1-4D5C-875E-DAFED375CF02}" srcOrd="0" destOrd="0" parTransId="{C351792A-68DA-48F8-BC92-4AB5E3E2796B}" sibTransId="{5873BEF5-B128-4A25-8DB3-7357C3CCB533}"/>
    <dgm:cxn modelId="{3B56E004-8F0F-4345-A5AE-301122449783}" type="presOf" srcId="{8CF6E1A2-71C7-4B18-AECE-8FE0735044C1}" destId="{E5EB1421-4654-47E8-8D90-DD052C0D5534}" srcOrd="0" destOrd="0" presId="urn:microsoft.com/office/officeart/2005/8/layout/cycle3"/>
    <dgm:cxn modelId="{643A180E-1E72-4C48-980E-C6A5FDBE0FAE}" srcId="{C68E8511-04C3-4864-9FFE-06ED06A5DC0D}" destId="{39AAD7A4-ACA0-494B-8076-8C98E1A9AEC2}" srcOrd="1" destOrd="0" parTransId="{7EA02676-0C3B-4107-8006-FC5ED3FE5A18}" sibTransId="{17C71B5C-4BFF-4C5E-9851-567E40576D5B}"/>
    <dgm:cxn modelId="{628B7813-EA05-4B28-937F-EE2CEFA288F1}" srcId="{C68E8511-04C3-4864-9FFE-06ED06A5DC0D}" destId="{56639B4C-51B7-417C-B3EF-85C1ED37CAF7}" srcOrd="4" destOrd="0" parTransId="{055B0749-8B92-4EA8-BBDB-7F0977E4A3AC}" sibTransId="{EA2DFFF7-BBB6-4593-8945-DD6FC20E659C}"/>
    <dgm:cxn modelId="{C6364A39-E1AB-4719-9C6D-94945C73C0EE}" srcId="{C68E8511-04C3-4864-9FFE-06ED06A5DC0D}" destId="{FC0CB441-1D1D-41BF-9ABB-9C7E62943080}" srcOrd="3" destOrd="0" parTransId="{9D67304D-2BF3-42B8-8CF7-B4040DC5CA18}" sibTransId="{A8684D49-E5D3-4F84-9D72-E2BE715243DF}"/>
    <dgm:cxn modelId="{3F109B3F-A53D-4268-BC73-7774B31DA5A6}" type="presOf" srcId="{FC0CB441-1D1D-41BF-9ABB-9C7E62943080}" destId="{F4F96A99-1082-4521-A17F-01FE5E25686C}" srcOrd="0" destOrd="0" presId="urn:microsoft.com/office/officeart/2005/8/layout/cycle3"/>
    <dgm:cxn modelId="{38FC9977-E75D-49D4-BA1E-6E25BAAB2789}" type="presOf" srcId="{C68E8511-04C3-4864-9FFE-06ED06A5DC0D}" destId="{A2461C7C-7568-4FC1-AFB1-E3642BE02465}" srcOrd="0" destOrd="0" presId="urn:microsoft.com/office/officeart/2005/8/layout/cycle3"/>
    <dgm:cxn modelId="{1A653F80-5690-4B5B-A197-156DDA8355A7}" type="presOf" srcId="{39AAD7A4-ACA0-494B-8076-8C98E1A9AEC2}" destId="{7BC0D54E-4C62-46DA-A535-ADDE528EC86A}" srcOrd="0" destOrd="0" presId="urn:microsoft.com/office/officeart/2005/8/layout/cycle3"/>
    <dgm:cxn modelId="{9CB4E396-D60E-43EA-9328-78687873C15B}" type="presOf" srcId="{5873BEF5-B128-4A25-8DB3-7357C3CCB533}" destId="{F7134216-85B6-4A2A-AC16-BA8C181FF04D}" srcOrd="0" destOrd="0" presId="urn:microsoft.com/office/officeart/2005/8/layout/cycle3"/>
    <dgm:cxn modelId="{BB7DD397-8D07-41BC-826A-03B0C95F7666}" srcId="{C68E8511-04C3-4864-9FFE-06ED06A5DC0D}" destId="{8CF6E1A2-71C7-4B18-AECE-8FE0735044C1}" srcOrd="2" destOrd="0" parTransId="{3F89043B-620E-43DE-90B7-8E1433666E87}" sibTransId="{33E6F3FB-3774-4B06-AEC2-EBED8EFAB948}"/>
    <dgm:cxn modelId="{FB5809E1-AE72-47FF-B00B-DC49A1C44EB4}" type="presOf" srcId="{3DF9F8EE-32E1-4D5C-875E-DAFED375CF02}" destId="{5FC09DF1-8C17-49DC-AA51-A378AE809E1D}" srcOrd="0" destOrd="0" presId="urn:microsoft.com/office/officeart/2005/8/layout/cycle3"/>
    <dgm:cxn modelId="{A907BCF6-6872-41B8-917A-81E433B5E177}" type="presOf" srcId="{56639B4C-51B7-417C-B3EF-85C1ED37CAF7}" destId="{47475731-D60C-48BA-8D7D-4AE6CF4D0230}" srcOrd="0" destOrd="0" presId="urn:microsoft.com/office/officeart/2005/8/layout/cycle3"/>
    <dgm:cxn modelId="{2B2258E0-CD22-4737-86E4-DE5CABDD572C}" type="presParOf" srcId="{A2461C7C-7568-4FC1-AFB1-E3642BE02465}" destId="{7B06B9F6-671C-4243-8B0C-EDB76060FF8C}" srcOrd="0" destOrd="0" presId="urn:microsoft.com/office/officeart/2005/8/layout/cycle3"/>
    <dgm:cxn modelId="{1275E70A-F664-4FED-BDE1-9A976116E90A}" type="presParOf" srcId="{7B06B9F6-671C-4243-8B0C-EDB76060FF8C}" destId="{5FC09DF1-8C17-49DC-AA51-A378AE809E1D}" srcOrd="0" destOrd="0" presId="urn:microsoft.com/office/officeart/2005/8/layout/cycle3"/>
    <dgm:cxn modelId="{CD8235C6-66A5-429F-980C-900E8C7CB132}" type="presParOf" srcId="{7B06B9F6-671C-4243-8B0C-EDB76060FF8C}" destId="{F7134216-85B6-4A2A-AC16-BA8C181FF04D}" srcOrd="1" destOrd="0" presId="urn:microsoft.com/office/officeart/2005/8/layout/cycle3"/>
    <dgm:cxn modelId="{D30D7309-D35E-4ED8-BE6B-D73AA2F4CD14}" type="presParOf" srcId="{7B06B9F6-671C-4243-8B0C-EDB76060FF8C}" destId="{7BC0D54E-4C62-46DA-A535-ADDE528EC86A}" srcOrd="2" destOrd="0" presId="urn:microsoft.com/office/officeart/2005/8/layout/cycle3"/>
    <dgm:cxn modelId="{A147184C-8EEF-44E8-B2A7-9C066B3BB627}" type="presParOf" srcId="{7B06B9F6-671C-4243-8B0C-EDB76060FF8C}" destId="{E5EB1421-4654-47E8-8D90-DD052C0D5534}" srcOrd="3" destOrd="0" presId="urn:microsoft.com/office/officeart/2005/8/layout/cycle3"/>
    <dgm:cxn modelId="{88839EF1-FE11-4A00-B5DA-335ABA56C06A}" type="presParOf" srcId="{7B06B9F6-671C-4243-8B0C-EDB76060FF8C}" destId="{F4F96A99-1082-4521-A17F-01FE5E25686C}" srcOrd="4" destOrd="0" presId="urn:microsoft.com/office/officeart/2005/8/layout/cycle3"/>
    <dgm:cxn modelId="{30F2E2AB-05B4-4B9E-829B-4ADAB2E369E2}" type="presParOf" srcId="{7B06B9F6-671C-4243-8B0C-EDB76060FF8C}" destId="{47475731-D60C-48BA-8D7D-4AE6CF4D0230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610867-4566-4F4A-BE94-7CA42BB16A08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24B0C225-3792-4653-85A4-EF2DA8AE0067}">
      <dgm:prSet phldrT="[besedilo]"/>
      <dgm:spPr/>
      <dgm:t>
        <a:bodyPr/>
        <a:lstStyle/>
        <a:p>
          <a:r>
            <a:rPr lang="en-US" dirty="0"/>
            <a:t>Digital Agenda for Europe</a:t>
          </a:r>
          <a:r>
            <a:rPr lang="sl-SI" dirty="0"/>
            <a:t> (2010)</a:t>
          </a:r>
        </a:p>
      </dgm:t>
    </dgm:pt>
    <dgm:pt modelId="{35F20E3A-11A7-4792-88B9-A0D7EED99A2D}" type="parTrans" cxnId="{CB60F841-47D0-4C9B-934F-45343AC65610}">
      <dgm:prSet/>
      <dgm:spPr/>
      <dgm:t>
        <a:bodyPr/>
        <a:lstStyle/>
        <a:p>
          <a:endParaRPr lang="sl-SI"/>
        </a:p>
      </dgm:t>
    </dgm:pt>
    <dgm:pt modelId="{5ED4F181-4A15-4946-99AE-3985AF9CB53A}" type="sibTrans" cxnId="{CB60F841-47D0-4C9B-934F-45343AC65610}">
      <dgm:prSet/>
      <dgm:spPr/>
      <dgm:t>
        <a:bodyPr/>
        <a:lstStyle/>
        <a:p>
          <a:endParaRPr lang="sl-SI"/>
        </a:p>
      </dgm:t>
    </dgm:pt>
    <dgm:pt modelId="{271E7C8C-9478-411C-955B-D95BF23B9552}">
      <dgm:prSet phldrT="[besedilo]"/>
      <dgm:spPr/>
      <dgm:t>
        <a:bodyPr/>
        <a:lstStyle/>
        <a:p>
          <a:pPr algn="l"/>
          <a:r>
            <a:rPr lang="en-US" dirty="0">
              <a:solidFill>
                <a:schemeClr val="tx2"/>
              </a:solidFill>
            </a:rPr>
            <a:t>To take advantage of ICT for a sustainable digital economic growth and social benefits.</a:t>
          </a:r>
          <a:endParaRPr lang="sl-SI" dirty="0">
            <a:solidFill>
              <a:schemeClr val="tx2"/>
            </a:solidFill>
          </a:endParaRPr>
        </a:p>
      </dgm:t>
    </dgm:pt>
    <dgm:pt modelId="{CACB55BF-354F-4C78-ABC5-035BF2EDF481}" type="parTrans" cxnId="{D416BF4E-7FEF-4D69-AE45-CA3B93365C4A}">
      <dgm:prSet/>
      <dgm:spPr/>
      <dgm:t>
        <a:bodyPr/>
        <a:lstStyle/>
        <a:p>
          <a:endParaRPr lang="sl-SI"/>
        </a:p>
      </dgm:t>
    </dgm:pt>
    <dgm:pt modelId="{22EDDEDB-D416-47FE-B8D1-C9F91C0DA792}" type="sibTrans" cxnId="{D416BF4E-7FEF-4D69-AE45-CA3B93365C4A}">
      <dgm:prSet/>
      <dgm:spPr/>
      <dgm:t>
        <a:bodyPr/>
        <a:lstStyle/>
        <a:p>
          <a:endParaRPr lang="sl-SI"/>
        </a:p>
      </dgm:t>
    </dgm:pt>
    <dgm:pt modelId="{02258DEB-11C7-4DE8-9250-A8DF415382D7}">
      <dgm:prSet phldrT="[besedilo]"/>
      <dgm:spPr/>
      <dgm:t>
        <a:bodyPr/>
        <a:lstStyle/>
        <a:p>
          <a:r>
            <a:rPr lang="sl-SI" dirty="0"/>
            <a:t>DIGITAL SLOVENIA 2020   (2016)</a:t>
          </a:r>
        </a:p>
      </dgm:t>
    </dgm:pt>
    <dgm:pt modelId="{9DAE85BA-88FD-4038-A6FD-0531605185C4}" type="parTrans" cxnId="{C43F8CF0-17EE-47E0-81B3-0423F2FE23BD}">
      <dgm:prSet/>
      <dgm:spPr/>
      <dgm:t>
        <a:bodyPr/>
        <a:lstStyle/>
        <a:p>
          <a:endParaRPr lang="sl-SI"/>
        </a:p>
      </dgm:t>
    </dgm:pt>
    <dgm:pt modelId="{351C3391-8356-40AB-AACA-3324B3B200C4}" type="sibTrans" cxnId="{C43F8CF0-17EE-47E0-81B3-0423F2FE23BD}">
      <dgm:prSet/>
      <dgm:spPr/>
      <dgm:t>
        <a:bodyPr/>
        <a:lstStyle/>
        <a:p>
          <a:endParaRPr lang="sl-SI"/>
        </a:p>
      </dgm:t>
    </dgm:pt>
    <dgm:pt modelId="{B3815557-FA1D-4498-8A38-334DDCDC765E}">
      <dgm:prSet phldrT="[besedilo]"/>
      <dgm:spPr/>
      <dgm:t>
        <a:bodyPr/>
        <a:lstStyle/>
        <a:p>
          <a:pPr algn="l"/>
          <a:r>
            <a:rPr lang="en-US" b="1" dirty="0">
              <a:solidFill>
                <a:schemeClr val="tx2"/>
              </a:solidFill>
            </a:rPr>
            <a:t>Digit</a:t>
          </a:r>
          <a:r>
            <a:rPr lang="sl-SI" b="1" dirty="0">
              <a:solidFill>
                <a:schemeClr val="tx2"/>
              </a:solidFill>
            </a:rPr>
            <a:t>ali</a:t>
          </a:r>
          <a:r>
            <a:rPr lang="en-US" b="1" dirty="0" err="1">
              <a:solidFill>
                <a:schemeClr val="tx2"/>
              </a:solidFill>
            </a:rPr>
            <a:t>sation</a:t>
          </a:r>
          <a:r>
            <a:rPr lang="en-US" b="1" dirty="0">
              <a:solidFill>
                <a:schemeClr val="tx2"/>
              </a:solidFill>
            </a:rPr>
            <a:t> </a:t>
          </a:r>
          <a:r>
            <a:rPr lang="sl-SI" b="1" dirty="0">
              <a:solidFill>
                <a:schemeClr val="tx2"/>
              </a:solidFill>
            </a:rPr>
            <a:t>of </a:t>
          </a:r>
          <a:r>
            <a:rPr lang="en-US" b="1" dirty="0" err="1">
              <a:solidFill>
                <a:schemeClr val="tx2"/>
              </a:solidFill>
            </a:rPr>
            <a:t>Sloveni</a:t>
          </a:r>
          <a:r>
            <a:rPr lang="sl-SI" b="1" dirty="0">
              <a:solidFill>
                <a:schemeClr val="tx2"/>
              </a:solidFill>
            </a:rPr>
            <a:t>a with </a:t>
          </a:r>
          <a:r>
            <a:rPr lang="en-US" b="1" dirty="0">
              <a:solidFill>
                <a:schemeClr val="tx2"/>
              </a:solidFill>
            </a:rPr>
            <a:t>intensive and innovative use of ICT and the Internet in all segments of society.</a:t>
          </a:r>
          <a:endParaRPr lang="sl-SI" b="1" dirty="0">
            <a:solidFill>
              <a:schemeClr val="tx2"/>
            </a:solidFill>
          </a:endParaRPr>
        </a:p>
      </dgm:t>
    </dgm:pt>
    <dgm:pt modelId="{6E20471D-AD05-4BC6-9FD1-FDF89DAA2233}" type="parTrans" cxnId="{A1772B09-B2C6-4D94-9E81-3AAF815DBE3E}">
      <dgm:prSet/>
      <dgm:spPr/>
      <dgm:t>
        <a:bodyPr/>
        <a:lstStyle/>
        <a:p>
          <a:endParaRPr lang="sl-SI"/>
        </a:p>
      </dgm:t>
    </dgm:pt>
    <dgm:pt modelId="{47C78321-106B-4A32-B871-A9AECA21BA78}" type="sibTrans" cxnId="{A1772B09-B2C6-4D94-9E81-3AAF815DBE3E}">
      <dgm:prSet/>
      <dgm:spPr/>
      <dgm:t>
        <a:bodyPr/>
        <a:lstStyle/>
        <a:p>
          <a:endParaRPr lang="sl-SI"/>
        </a:p>
      </dgm:t>
    </dgm:pt>
    <dgm:pt modelId="{1BF53FF4-618C-45F5-9A69-7CB5EAA0A13E}">
      <dgm:prSet phldrT="[besedilo]"/>
      <dgm:spPr/>
      <dgm:t>
        <a:bodyPr/>
        <a:lstStyle/>
        <a:p>
          <a:pPr algn="l"/>
          <a:r>
            <a:rPr lang="en-US" dirty="0">
              <a:solidFill>
                <a:schemeClr val="tx2"/>
              </a:solidFill>
            </a:rPr>
            <a:t>Establish and reap the benefits of a single European digital market (space).</a:t>
          </a:r>
          <a:endParaRPr lang="sl-SI" dirty="0">
            <a:solidFill>
              <a:schemeClr val="tx2"/>
            </a:solidFill>
          </a:endParaRPr>
        </a:p>
      </dgm:t>
    </dgm:pt>
    <dgm:pt modelId="{2E1A87A8-50EA-4E2D-A14E-A0CB7DF76BB6}" type="sibTrans" cxnId="{159622BC-F404-4F5B-AEB1-C694A635BADE}">
      <dgm:prSet/>
      <dgm:spPr/>
      <dgm:t>
        <a:bodyPr/>
        <a:lstStyle/>
        <a:p>
          <a:endParaRPr lang="sl-SI"/>
        </a:p>
      </dgm:t>
    </dgm:pt>
    <dgm:pt modelId="{0FEE16EA-231C-421F-BC08-F8E906192348}" type="parTrans" cxnId="{159622BC-F404-4F5B-AEB1-C694A635BADE}">
      <dgm:prSet/>
      <dgm:spPr/>
      <dgm:t>
        <a:bodyPr/>
        <a:lstStyle/>
        <a:p>
          <a:endParaRPr lang="sl-SI"/>
        </a:p>
      </dgm:t>
    </dgm:pt>
    <dgm:pt modelId="{FB78D78B-8661-41FD-9A02-7315AEC85A30}">
      <dgm:prSet phldrT="[besedilo]"/>
      <dgm:spPr/>
      <dgm:t>
        <a:bodyPr/>
        <a:lstStyle/>
        <a:p>
          <a:r>
            <a:rPr lang="sl-SI" dirty="0"/>
            <a:t>DIGITAL SINGLE MARKET Strategy (2015)</a:t>
          </a:r>
        </a:p>
      </dgm:t>
    </dgm:pt>
    <dgm:pt modelId="{CF0F3782-F8A2-4BC3-A950-FFCD25EBFDFC}" type="sibTrans" cxnId="{3FACE953-6FF4-4D26-A829-6FCF5EED3BC6}">
      <dgm:prSet/>
      <dgm:spPr/>
      <dgm:t>
        <a:bodyPr/>
        <a:lstStyle/>
        <a:p>
          <a:endParaRPr lang="sl-SI"/>
        </a:p>
      </dgm:t>
    </dgm:pt>
    <dgm:pt modelId="{D6CD23A7-8A6B-4881-8CE9-7265F5F88ACC}" type="parTrans" cxnId="{3FACE953-6FF4-4D26-A829-6FCF5EED3BC6}">
      <dgm:prSet/>
      <dgm:spPr/>
      <dgm:t>
        <a:bodyPr/>
        <a:lstStyle/>
        <a:p>
          <a:endParaRPr lang="sl-SI"/>
        </a:p>
      </dgm:t>
    </dgm:pt>
    <dgm:pt modelId="{BE99D561-DF82-450D-8B9D-E14121D54A8E}" type="pres">
      <dgm:prSet presAssocID="{63610867-4566-4F4A-BE94-7CA42BB16A08}" presName="Name0" presStyleCnt="0">
        <dgm:presLayoutVars>
          <dgm:dir/>
          <dgm:animLvl val="lvl"/>
          <dgm:resizeHandles val="exact"/>
        </dgm:presLayoutVars>
      </dgm:prSet>
      <dgm:spPr/>
    </dgm:pt>
    <dgm:pt modelId="{2E1F5E28-1BFF-4B1E-9CEC-EA64C8691267}" type="pres">
      <dgm:prSet presAssocID="{02258DEB-11C7-4DE8-9250-A8DF415382D7}" presName="boxAndChildren" presStyleCnt="0"/>
      <dgm:spPr/>
    </dgm:pt>
    <dgm:pt modelId="{E1698406-DF89-4F93-ABA8-D06DCB839D82}" type="pres">
      <dgm:prSet presAssocID="{02258DEB-11C7-4DE8-9250-A8DF415382D7}" presName="parentTextBox" presStyleLbl="node1" presStyleIdx="0" presStyleCnt="3"/>
      <dgm:spPr/>
    </dgm:pt>
    <dgm:pt modelId="{D12DED3D-84D5-4BE6-86EC-CE3C00D87F0E}" type="pres">
      <dgm:prSet presAssocID="{02258DEB-11C7-4DE8-9250-A8DF415382D7}" presName="entireBox" presStyleLbl="node1" presStyleIdx="0" presStyleCnt="3"/>
      <dgm:spPr/>
    </dgm:pt>
    <dgm:pt modelId="{36705307-ECE6-43A9-89A4-20D6B27B183E}" type="pres">
      <dgm:prSet presAssocID="{02258DEB-11C7-4DE8-9250-A8DF415382D7}" presName="descendantBox" presStyleCnt="0"/>
      <dgm:spPr/>
    </dgm:pt>
    <dgm:pt modelId="{62187BD5-D423-4C80-B704-625F32A67792}" type="pres">
      <dgm:prSet presAssocID="{B3815557-FA1D-4498-8A38-334DDCDC765E}" presName="childTextBox" presStyleLbl="fgAccFollowNode1" presStyleIdx="0" presStyleCnt="3">
        <dgm:presLayoutVars>
          <dgm:bulletEnabled val="1"/>
        </dgm:presLayoutVars>
      </dgm:prSet>
      <dgm:spPr/>
    </dgm:pt>
    <dgm:pt modelId="{9604205C-1D53-4901-A81F-66F30A074648}" type="pres">
      <dgm:prSet presAssocID="{CF0F3782-F8A2-4BC3-A950-FFCD25EBFDFC}" presName="sp" presStyleCnt="0"/>
      <dgm:spPr/>
    </dgm:pt>
    <dgm:pt modelId="{0136CC4E-004D-41BB-A506-CD6EFC35B385}" type="pres">
      <dgm:prSet presAssocID="{FB78D78B-8661-41FD-9A02-7315AEC85A30}" presName="arrowAndChildren" presStyleCnt="0"/>
      <dgm:spPr/>
    </dgm:pt>
    <dgm:pt modelId="{579BCBC5-F7F9-4A48-8474-30B4A6B5C671}" type="pres">
      <dgm:prSet presAssocID="{FB78D78B-8661-41FD-9A02-7315AEC85A30}" presName="parentTextArrow" presStyleLbl="node1" presStyleIdx="0" presStyleCnt="3"/>
      <dgm:spPr/>
    </dgm:pt>
    <dgm:pt modelId="{7FE4AD12-61AE-49E7-B00E-9DD324408422}" type="pres">
      <dgm:prSet presAssocID="{FB78D78B-8661-41FD-9A02-7315AEC85A30}" presName="arrow" presStyleLbl="node1" presStyleIdx="1" presStyleCnt="3"/>
      <dgm:spPr/>
    </dgm:pt>
    <dgm:pt modelId="{63915147-AAE9-4473-BDB3-DCD1CACD6A4F}" type="pres">
      <dgm:prSet presAssocID="{FB78D78B-8661-41FD-9A02-7315AEC85A30}" presName="descendantArrow" presStyleCnt="0"/>
      <dgm:spPr/>
    </dgm:pt>
    <dgm:pt modelId="{5FA182F9-10FE-4A58-A1EE-0C3A6963C56F}" type="pres">
      <dgm:prSet presAssocID="{1BF53FF4-618C-45F5-9A69-7CB5EAA0A13E}" presName="childTextArrow" presStyleLbl="fgAccFollowNode1" presStyleIdx="1" presStyleCnt="3">
        <dgm:presLayoutVars>
          <dgm:bulletEnabled val="1"/>
        </dgm:presLayoutVars>
      </dgm:prSet>
      <dgm:spPr/>
    </dgm:pt>
    <dgm:pt modelId="{B12033A5-2EFE-4A2C-A72E-2C739FD5C40E}" type="pres">
      <dgm:prSet presAssocID="{5ED4F181-4A15-4946-99AE-3985AF9CB53A}" presName="sp" presStyleCnt="0"/>
      <dgm:spPr/>
    </dgm:pt>
    <dgm:pt modelId="{9481A1D9-594B-49BF-81AB-AE5C888BF3C0}" type="pres">
      <dgm:prSet presAssocID="{24B0C225-3792-4653-85A4-EF2DA8AE0067}" presName="arrowAndChildren" presStyleCnt="0"/>
      <dgm:spPr/>
    </dgm:pt>
    <dgm:pt modelId="{1D84FEA9-A4B1-48D6-9390-81E5561BC5CC}" type="pres">
      <dgm:prSet presAssocID="{24B0C225-3792-4653-85A4-EF2DA8AE0067}" presName="parentTextArrow" presStyleLbl="node1" presStyleIdx="1" presStyleCnt="3"/>
      <dgm:spPr/>
    </dgm:pt>
    <dgm:pt modelId="{3CD9835F-5515-4467-BCD8-E272903192FE}" type="pres">
      <dgm:prSet presAssocID="{24B0C225-3792-4653-85A4-EF2DA8AE0067}" presName="arrow" presStyleLbl="node1" presStyleIdx="2" presStyleCnt="3"/>
      <dgm:spPr/>
    </dgm:pt>
    <dgm:pt modelId="{CB135D2C-FA7E-402F-8BAE-6158605C95DE}" type="pres">
      <dgm:prSet presAssocID="{24B0C225-3792-4653-85A4-EF2DA8AE0067}" presName="descendantArrow" presStyleCnt="0"/>
      <dgm:spPr/>
    </dgm:pt>
    <dgm:pt modelId="{4C4FBF31-779F-4C52-A2E3-D47BABB692E2}" type="pres">
      <dgm:prSet presAssocID="{271E7C8C-9478-411C-955B-D95BF23B9552}" presName="childTextArrow" presStyleLbl="fgAccFollowNode1" presStyleIdx="2" presStyleCnt="3" custScaleY="99057">
        <dgm:presLayoutVars>
          <dgm:bulletEnabled val="1"/>
        </dgm:presLayoutVars>
      </dgm:prSet>
      <dgm:spPr/>
    </dgm:pt>
  </dgm:ptLst>
  <dgm:cxnLst>
    <dgm:cxn modelId="{A1772B09-B2C6-4D94-9E81-3AAF815DBE3E}" srcId="{02258DEB-11C7-4DE8-9250-A8DF415382D7}" destId="{B3815557-FA1D-4498-8A38-334DDCDC765E}" srcOrd="0" destOrd="0" parTransId="{6E20471D-AD05-4BC6-9FD1-FDF89DAA2233}" sibTransId="{47C78321-106B-4A32-B871-A9AECA21BA78}"/>
    <dgm:cxn modelId="{5C5A461A-C52A-40D7-BCD8-A68F2F82E454}" type="presOf" srcId="{02258DEB-11C7-4DE8-9250-A8DF415382D7}" destId="{D12DED3D-84D5-4BE6-86EC-CE3C00D87F0E}" srcOrd="1" destOrd="0" presId="urn:microsoft.com/office/officeart/2005/8/layout/process4"/>
    <dgm:cxn modelId="{0D0FF836-DACB-43FB-91B1-390DA73D9909}" type="presOf" srcId="{271E7C8C-9478-411C-955B-D95BF23B9552}" destId="{4C4FBF31-779F-4C52-A2E3-D47BABB692E2}" srcOrd="0" destOrd="0" presId="urn:microsoft.com/office/officeart/2005/8/layout/process4"/>
    <dgm:cxn modelId="{4EF8D939-00F7-4292-B121-0C33E28CD859}" type="presOf" srcId="{24B0C225-3792-4653-85A4-EF2DA8AE0067}" destId="{1D84FEA9-A4B1-48D6-9390-81E5561BC5CC}" srcOrd="0" destOrd="0" presId="urn:microsoft.com/office/officeart/2005/8/layout/process4"/>
    <dgm:cxn modelId="{CB60F841-47D0-4C9B-934F-45343AC65610}" srcId="{63610867-4566-4F4A-BE94-7CA42BB16A08}" destId="{24B0C225-3792-4653-85A4-EF2DA8AE0067}" srcOrd="0" destOrd="0" parTransId="{35F20E3A-11A7-4792-88B9-A0D7EED99A2D}" sibTransId="{5ED4F181-4A15-4946-99AE-3985AF9CB53A}"/>
    <dgm:cxn modelId="{D416BF4E-7FEF-4D69-AE45-CA3B93365C4A}" srcId="{24B0C225-3792-4653-85A4-EF2DA8AE0067}" destId="{271E7C8C-9478-411C-955B-D95BF23B9552}" srcOrd="0" destOrd="0" parTransId="{CACB55BF-354F-4C78-ABC5-035BF2EDF481}" sibTransId="{22EDDEDB-D416-47FE-B8D1-C9F91C0DA792}"/>
    <dgm:cxn modelId="{7C8A3B71-FEA1-4213-9885-1EC73EA19984}" type="presOf" srcId="{63610867-4566-4F4A-BE94-7CA42BB16A08}" destId="{BE99D561-DF82-450D-8B9D-E14121D54A8E}" srcOrd="0" destOrd="0" presId="urn:microsoft.com/office/officeart/2005/8/layout/process4"/>
    <dgm:cxn modelId="{3FACE953-6FF4-4D26-A829-6FCF5EED3BC6}" srcId="{63610867-4566-4F4A-BE94-7CA42BB16A08}" destId="{FB78D78B-8661-41FD-9A02-7315AEC85A30}" srcOrd="1" destOrd="0" parTransId="{D6CD23A7-8A6B-4881-8CE9-7265F5F88ACC}" sibTransId="{CF0F3782-F8A2-4BC3-A950-FFCD25EBFDFC}"/>
    <dgm:cxn modelId="{07D52F76-D33E-4010-8795-B3665AA6A175}" type="presOf" srcId="{FB78D78B-8661-41FD-9A02-7315AEC85A30}" destId="{579BCBC5-F7F9-4A48-8474-30B4A6B5C671}" srcOrd="0" destOrd="0" presId="urn:microsoft.com/office/officeart/2005/8/layout/process4"/>
    <dgm:cxn modelId="{9CCCD39C-F086-4882-BEE4-A63B2A12BB88}" type="presOf" srcId="{24B0C225-3792-4653-85A4-EF2DA8AE0067}" destId="{3CD9835F-5515-4467-BCD8-E272903192FE}" srcOrd="1" destOrd="0" presId="urn:microsoft.com/office/officeart/2005/8/layout/process4"/>
    <dgm:cxn modelId="{DB1395AA-4E43-4C34-BB0D-2CC19F9216FC}" type="presOf" srcId="{1BF53FF4-618C-45F5-9A69-7CB5EAA0A13E}" destId="{5FA182F9-10FE-4A58-A1EE-0C3A6963C56F}" srcOrd="0" destOrd="0" presId="urn:microsoft.com/office/officeart/2005/8/layout/process4"/>
    <dgm:cxn modelId="{159622BC-F404-4F5B-AEB1-C694A635BADE}" srcId="{FB78D78B-8661-41FD-9A02-7315AEC85A30}" destId="{1BF53FF4-618C-45F5-9A69-7CB5EAA0A13E}" srcOrd="0" destOrd="0" parTransId="{0FEE16EA-231C-421F-BC08-F8E906192348}" sibTransId="{2E1A87A8-50EA-4E2D-A14E-A0CB7DF76BB6}"/>
    <dgm:cxn modelId="{5AEED7CC-E640-4BC2-A8B8-9B00E42C0452}" type="presOf" srcId="{02258DEB-11C7-4DE8-9250-A8DF415382D7}" destId="{E1698406-DF89-4F93-ABA8-D06DCB839D82}" srcOrd="0" destOrd="0" presId="urn:microsoft.com/office/officeart/2005/8/layout/process4"/>
    <dgm:cxn modelId="{55D11EE3-465F-479D-A570-C647D589F828}" type="presOf" srcId="{B3815557-FA1D-4498-8A38-334DDCDC765E}" destId="{62187BD5-D423-4C80-B704-625F32A67792}" srcOrd="0" destOrd="0" presId="urn:microsoft.com/office/officeart/2005/8/layout/process4"/>
    <dgm:cxn modelId="{C43F8CF0-17EE-47E0-81B3-0423F2FE23BD}" srcId="{63610867-4566-4F4A-BE94-7CA42BB16A08}" destId="{02258DEB-11C7-4DE8-9250-A8DF415382D7}" srcOrd="2" destOrd="0" parTransId="{9DAE85BA-88FD-4038-A6FD-0531605185C4}" sibTransId="{351C3391-8356-40AB-AACA-3324B3B200C4}"/>
    <dgm:cxn modelId="{0FAEECFA-FAC1-4272-A97A-EAD96BD117B8}" type="presOf" srcId="{FB78D78B-8661-41FD-9A02-7315AEC85A30}" destId="{7FE4AD12-61AE-49E7-B00E-9DD324408422}" srcOrd="1" destOrd="0" presId="urn:microsoft.com/office/officeart/2005/8/layout/process4"/>
    <dgm:cxn modelId="{5749D925-670C-43A0-B920-53C49CE29E71}" type="presParOf" srcId="{BE99D561-DF82-450D-8B9D-E14121D54A8E}" destId="{2E1F5E28-1BFF-4B1E-9CEC-EA64C8691267}" srcOrd="0" destOrd="0" presId="urn:microsoft.com/office/officeart/2005/8/layout/process4"/>
    <dgm:cxn modelId="{904E74B7-9CC8-4FBD-B740-FAECDA98C1FE}" type="presParOf" srcId="{2E1F5E28-1BFF-4B1E-9CEC-EA64C8691267}" destId="{E1698406-DF89-4F93-ABA8-D06DCB839D82}" srcOrd="0" destOrd="0" presId="urn:microsoft.com/office/officeart/2005/8/layout/process4"/>
    <dgm:cxn modelId="{886C7CBE-4000-4F89-97EE-B3FE5BCB73FE}" type="presParOf" srcId="{2E1F5E28-1BFF-4B1E-9CEC-EA64C8691267}" destId="{D12DED3D-84D5-4BE6-86EC-CE3C00D87F0E}" srcOrd="1" destOrd="0" presId="urn:microsoft.com/office/officeart/2005/8/layout/process4"/>
    <dgm:cxn modelId="{F0E3C38D-7E81-45D3-A806-649181E846E8}" type="presParOf" srcId="{2E1F5E28-1BFF-4B1E-9CEC-EA64C8691267}" destId="{36705307-ECE6-43A9-89A4-20D6B27B183E}" srcOrd="2" destOrd="0" presId="urn:microsoft.com/office/officeart/2005/8/layout/process4"/>
    <dgm:cxn modelId="{AEF1CA42-2E88-43C3-AA83-699B7BEAFE2F}" type="presParOf" srcId="{36705307-ECE6-43A9-89A4-20D6B27B183E}" destId="{62187BD5-D423-4C80-B704-625F32A67792}" srcOrd="0" destOrd="0" presId="urn:microsoft.com/office/officeart/2005/8/layout/process4"/>
    <dgm:cxn modelId="{E1D9D9EC-47E9-4936-838C-F71AB927BAB7}" type="presParOf" srcId="{BE99D561-DF82-450D-8B9D-E14121D54A8E}" destId="{9604205C-1D53-4901-A81F-66F30A074648}" srcOrd="1" destOrd="0" presId="urn:microsoft.com/office/officeart/2005/8/layout/process4"/>
    <dgm:cxn modelId="{5F60542F-4869-4C6E-BC85-24D020818B89}" type="presParOf" srcId="{BE99D561-DF82-450D-8B9D-E14121D54A8E}" destId="{0136CC4E-004D-41BB-A506-CD6EFC35B385}" srcOrd="2" destOrd="0" presId="urn:microsoft.com/office/officeart/2005/8/layout/process4"/>
    <dgm:cxn modelId="{20215A42-B114-48F3-B982-F5221723C655}" type="presParOf" srcId="{0136CC4E-004D-41BB-A506-CD6EFC35B385}" destId="{579BCBC5-F7F9-4A48-8474-30B4A6B5C671}" srcOrd="0" destOrd="0" presId="urn:microsoft.com/office/officeart/2005/8/layout/process4"/>
    <dgm:cxn modelId="{71D34B59-A9FD-497D-8256-9C176AB27532}" type="presParOf" srcId="{0136CC4E-004D-41BB-A506-CD6EFC35B385}" destId="{7FE4AD12-61AE-49E7-B00E-9DD324408422}" srcOrd="1" destOrd="0" presId="urn:microsoft.com/office/officeart/2005/8/layout/process4"/>
    <dgm:cxn modelId="{D9555744-64FF-47F9-A881-03F61FE4D445}" type="presParOf" srcId="{0136CC4E-004D-41BB-A506-CD6EFC35B385}" destId="{63915147-AAE9-4473-BDB3-DCD1CACD6A4F}" srcOrd="2" destOrd="0" presId="urn:microsoft.com/office/officeart/2005/8/layout/process4"/>
    <dgm:cxn modelId="{F74E6F96-D423-445E-A95F-44C25A055AB2}" type="presParOf" srcId="{63915147-AAE9-4473-BDB3-DCD1CACD6A4F}" destId="{5FA182F9-10FE-4A58-A1EE-0C3A6963C56F}" srcOrd="0" destOrd="0" presId="urn:microsoft.com/office/officeart/2005/8/layout/process4"/>
    <dgm:cxn modelId="{A53E4565-04A4-4444-96E7-026C9C2FAEDC}" type="presParOf" srcId="{BE99D561-DF82-450D-8B9D-E14121D54A8E}" destId="{B12033A5-2EFE-4A2C-A72E-2C739FD5C40E}" srcOrd="3" destOrd="0" presId="urn:microsoft.com/office/officeart/2005/8/layout/process4"/>
    <dgm:cxn modelId="{327E0107-0A20-4F68-B612-FCE80228D496}" type="presParOf" srcId="{BE99D561-DF82-450D-8B9D-E14121D54A8E}" destId="{9481A1D9-594B-49BF-81AB-AE5C888BF3C0}" srcOrd="4" destOrd="0" presId="urn:microsoft.com/office/officeart/2005/8/layout/process4"/>
    <dgm:cxn modelId="{79D50DAB-3C36-4620-8C98-5ABEABFDB670}" type="presParOf" srcId="{9481A1D9-594B-49BF-81AB-AE5C888BF3C0}" destId="{1D84FEA9-A4B1-48D6-9390-81E5561BC5CC}" srcOrd="0" destOrd="0" presId="urn:microsoft.com/office/officeart/2005/8/layout/process4"/>
    <dgm:cxn modelId="{3B72E1C1-1EB2-4A1A-968D-13D96FA76087}" type="presParOf" srcId="{9481A1D9-594B-49BF-81AB-AE5C888BF3C0}" destId="{3CD9835F-5515-4467-BCD8-E272903192FE}" srcOrd="1" destOrd="0" presId="urn:microsoft.com/office/officeart/2005/8/layout/process4"/>
    <dgm:cxn modelId="{A1179341-69BE-4F6C-9A97-23C100A115D9}" type="presParOf" srcId="{9481A1D9-594B-49BF-81AB-AE5C888BF3C0}" destId="{CB135D2C-FA7E-402F-8BAE-6158605C95DE}" srcOrd="2" destOrd="0" presId="urn:microsoft.com/office/officeart/2005/8/layout/process4"/>
    <dgm:cxn modelId="{146139D8-8CB5-4EDA-ADC6-22FF13EBE189}" type="presParOf" srcId="{CB135D2C-FA7E-402F-8BAE-6158605C95DE}" destId="{4C4FBF31-779F-4C52-A2E3-D47BABB692E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34216-85B6-4A2A-AC16-BA8C181FF04D}">
      <dsp:nvSpPr>
        <dsp:cNvPr id="0" name=""/>
        <dsp:cNvSpPr/>
      </dsp:nvSpPr>
      <dsp:spPr>
        <a:xfrm>
          <a:off x="1197026" y="105379"/>
          <a:ext cx="6215850" cy="6215850"/>
        </a:xfrm>
        <a:prstGeom prst="circularArrow">
          <a:avLst>
            <a:gd name="adj1" fmla="val 5544"/>
            <a:gd name="adj2" fmla="val 330680"/>
            <a:gd name="adj3" fmla="val 13895389"/>
            <a:gd name="adj4" fmla="val 17313680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3175">
          <a:solidFill>
            <a:schemeClr val="bg2">
              <a:lumMod val="50000"/>
              <a:alpha val="48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09DF1-8C17-49DC-AA51-A378AE809E1D}">
      <dsp:nvSpPr>
        <dsp:cNvPr id="0" name=""/>
        <dsp:cNvSpPr/>
      </dsp:nvSpPr>
      <dsp:spPr>
        <a:xfrm>
          <a:off x="2925290" y="-88541"/>
          <a:ext cx="2759320" cy="1830438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Fixed BB network</a:t>
          </a:r>
          <a:r>
            <a:rPr lang="sl-SI" sz="2000" kern="1200" dirty="0"/>
            <a:t>s</a:t>
          </a: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Mobile</a:t>
          </a:r>
          <a:r>
            <a:rPr lang="sl-SI" sz="2000" kern="1200" dirty="0"/>
            <a:t> </a:t>
          </a:r>
          <a:r>
            <a:rPr lang="en-US" sz="2000" kern="1200" dirty="0"/>
            <a:t>BB network</a:t>
          </a:r>
          <a:r>
            <a:rPr lang="sl-SI" sz="2000" kern="1200" dirty="0"/>
            <a:t>s</a:t>
          </a: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Speed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Accessibility</a:t>
          </a:r>
          <a:r>
            <a:rPr lang="sl-SI" sz="2000" kern="1200" dirty="0"/>
            <a:t> - </a:t>
          </a:r>
          <a:r>
            <a:rPr lang="sl-SI" sz="2000" kern="1200" dirty="0" err="1"/>
            <a:t>prices</a:t>
          </a:r>
          <a:endParaRPr lang="sl-SI" sz="2000" kern="1200" dirty="0"/>
        </a:p>
      </dsp:txBody>
      <dsp:txXfrm>
        <a:off x="3014645" y="814"/>
        <a:ext cx="2580610" cy="1651728"/>
      </dsp:txXfrm>
    </dsp:sp>
    <dsp:sp modelId="{7BC0D54E-4C62-46DA-A535-ADDE528EC86A}">
      <dsp:nvSpPr>
        <dsp:cNvPr id="0" name=""/>
        <dsp:cNvSpPr/>
      </dsp:nvSpPr>
      <dsp:spPr>
        <a:xfrm>
          <a:off x="5247550" y="1924827"/>
          <a:ext cx="3302964" cy="1466849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Basic skills and use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Advanced skills and </a:t>
          </a:r>
          <a:r>
            <a:rPr lang="sl-SI" sz="2100" kern="1200" dirty="0">
              <a:solidFill>
                <a:schemeClr val="tx2"/>
              </a:solidFill>
            </a:rPr>
            <a:t>ICT &amp; </a:t>
          </a:r>
          <a:r>
            <a:rPr lang="sl-SI" sz="2100" kern="1200" dirty="0" err="1">
              <a:solidFill>
                <a:schemeClr val="tx2"/>
              </a:solidFill>
            </a:rPr>
            <a:t>content</a:t>
          </a:r>
          <a:r>
            <a:rPr lang="sl-SI" sz="2100" kern="1200" dirty="0">
              <a:solidFill>
                <a:schemeClr val="tx2"/>
              </a:solidFill>
            </a:rPr>
            <a:t> </a:t>
          </a:r>
          <a:r>
            <a:rPr lang="sl-SI" sz="2100" kern="1200" dirty="0" err="1">
              <a:solidFill>
                <a:schemeClr val="tx2"/>
              </a:solidFill>
            </a:rPr>
            <a:t>creation</a:t>
          </a:r>
          <a:endParaRPr lang="sl-SI" sz="2100" kern="1200" dirty="0">
            <a:solidFill>
              <a:schemeClr val="tx2"/>
            </a:solidFill>
          </a:endParaRPr>
        </a:p>
      </dsp:txBody>
      <dsp:txXfrm>
        <a:off x="5319156" y="1996433"/>
        <a:ext cx="3159752" cy="1323637"/>
      </dsp:txXfrm>
    </dsp:sp>
    <dsp:sp modelId="{E5EB1421-4654-47E8-8D90-DD052C0D5534}">
      <dsp:nvSpPr>
        <dsp:cNvPr id="0" name=""/>
        <dsp:cNvSpPr/>
      </dsp:nvSpPr>
      <dsp:spPr>
        <a:xfrm>
          <a:off x="4860981" y="4132191"/>
          <a:ext cx="2933699" cy="1466849"/>
        </a:xfrm>
        <a:prstGeom prst="roundRect">
          <a:avLst/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</a:t>
          </a:r>
          <a:r>
            <a:rPr lang="sl-SI" sz="2100" kern="1200" dirty="0" err="1"/>
            <a:t>itizens</a:t>
          </a:r>
          <a:r>
            <a:rPr lang="sl-SI" sz="2100" kern="1200" dirty="0"/>
            <a:t> </a:t>
          </a:r>
          <a:r>
            <a:rPr lang="sl-SI" sz="2100" kern="1200" dirty="0" err="1"/>
            <a:t>use</a:t>
          </a:r>
          <a:r>
            <a:rPr lang="sl-SI" sz="2100" kern="1200" dirty="0"/>
            <a:t> </a:t>
          </a:r>
          <a:r>
            <a:rPr lang="sl-SI" sz="2100" kern="1200" dirty="0" err="1"/>
            <a:t>of</a:t>
          </a:r>
          <a:r>
            <a:rPr lang="sl-SI" sz="2100" kern="1200" dirty="0"/>
            <a:t> c</a:t>
          </a:r>
          <a:r>
            <a:rPr lang="en-US" sz="2100" kern="1200" dirty="0" err="1"/>
            <a:t>ontent</a:t>
          </a:r>
          <a:endParaRPr lang="en-US" sz="210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Communication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100" kern="1200" dirty="0" err="1"/>
            <a:t>Online</a:t>
          </a:r>
          <a:r>
            <a:rPr lang="sl-SI" sz="2100" kern="1200" dirty="0"/>
            <a:t> t</a:t>
          </a:r>
          <a:r>
            <a:rPr lang="en-US" sz="2100" kern="1200" dirty="0" err="1"/>
            <a:t>ransactions</a:t>
          </a:r>
          <a:endParaRPr lang="sl-SI" sz="2100" kern="1200" dirty="0"/>
        </a:p>
      </dsp:txBody>
      <dsp:txXfrm>
        <a:off x="4932587" y="4203797"/>
        <a:ext cx="2790487" cy="1323637"/>
      </dsp:txXfrm>
    </dsp:sp>
    <dsp:sp modelId="{F4F96A99-1082-4521-A17F-01FE5E25686C}">
      <dsp:nvSpPr>
        <dsp:cNvPr id="0" name=""/>
        <dsp:cNvSpPr/>
      </dsp:nvSpPr>
      <dsp:spPr>
        <a:xfrm>
          <a:off x="688602" y="4132226"/>
          <a:ext cx="3472620" cy="146685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Digitisation</a:t>
          </a:r>
          <a:r>
            <a:rPr lang="en-US" sz="2100" kern="1200" dirty="0"/>
            <a:t> </a:t>
          </a:r>
          <a:r>
            <a:rPr lang="sl-SI" sz="2100" kern="1200" dirty="0"/>
            <a:t>of Industry</a:t>
          </a:r>
          <a:endParaRPr lang="en-US" sz="210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100" kern="1200" dirty="0" err="1"/>
            <a:t>eBusiness</a:t>
          </a:r>
          <a:endParaRPr lang="sl-SI" sz="210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100" kern="1200" dirty="0" err="1"/>
            <a:t>eCommerce</a:t>
          </a:r>
          <a:endParaRPr lang="sl-SI" sz="2100" kern="1200" dirty="0"/>
        </a:p>
      </dsp:txBody>
      <dsp:txXfrm>
        <a:off x="760208" y="4203832"/>
        <a:ext cx="3329408" cy="1323638"/>
      </dsp:txXfrm>
    </dsp:sp>
    <dsp:sp modelId="{47475731-D60C-48BA-8D7D-4AE6CF4D0230}">
      <dsp:nvSpPr>
        <dsp:cNvPr id="0" name=""/>
        <dsp:cNvSpPr/>
      </dsp:nvSpPr>
      <dsp:spPr>
        <a:xfrm>
          <a:off x="242131" y="1846863"/>
          <a:ext cx="2933699" cy="1466849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 dirty="0">
              <a:solidFill>
                <a:schemeClr val="tx2"/>
              </a:solidFill>
            </a:rPr>
            <a:t>eGovernment</a:t>
          </a:r>
          <a:endParaRPr lang="sl-SI" sz="1900" kern="1200" dirty="0">
            <a:solidFill>
              <a:schemeClr val="tx2"/>
            </a:solidFill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2"/>
              </a:solidFill>
            </a:rPr>
            <a:t>Use</a:t>
          </a:r>
          <a:r>
            <a:rPr lang="sl-SI" sz="1900" kern="1200" dirty="0">
              <a:solidFill>
                <a:schemeClr val="tx2"/>
              </a:solidFill>
            </a:rPr>
            <a:t>,</a:t>
          </a:r>
          <a:r>
            <a:rPr lang="en-US" sz="1900" kern="1200" dirty="0">
              <a:solidFill>
                <a:schemeClr val="tx2"/>
              </a:solidFill>
            </a:rPr>
            <a:t> forms, functionality, open </a:t>
          </a:r>
          <a:r>
            <a:rPr lang="sl-SI" sz="1900" kern="1200" dirty="0" err="1">
              <a:solidFill>
                <a:schemeClr val="tx2"/>
              </a:solidFill>
            </a:rPr>
            <a:t>public</a:t>
          </a:r>
          <a:r>
            <a:rPr lang="sl-SI" sz="1900" kern="1200" dirty="0">
              <a:solidFill>
                <a:schemeClr val="tx2"/>
              </a:solidFill>
            </a:rPr>
            <a:t> </a:t>
          </a:r>
          <a:r>
            <a:rPr lang="en-US" sz="1900" kern="1200" dirty="0">
              <a:solidFill>
                <a:schemeClr val="tx2"/>
              </a:solidFill>
            </a:rPr>
            <a:t>data</a:t>
          </a:r>
          <a:endParaRPr lang="sl-SI" sz="1900" kern="1200" dirty="0">
            <a:solidFill>
              <a:schemeClr val="tx2"/>
            </a:solidFill>
          </a:endParaRPr>
        </a:p>
      </dsp:txBody>
      <dsp:txXfrm>
        <a:off x="313737" y="1918469"/>
        <a:ext cx="2790487" cy="1323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DED3D-84D5-4BE6-86EC-CE3C00D87F0E}">
      <dsp:nvSpPr>
        <dsp:cNvPr id="0" name=""/>
        <dsp:cNvSpPr/>
      </dsp:nvSpPr>
      <dsp:spPr>
        <a:xfrm>
          <a:off x="0" y="3922643"/>
          <a:ext cx="6096000" cy="12874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 dirty="0"/>
            <a:t>DIGITAL SLOVENIA 2020   (2016)</a:t>
          </a:r>
        </a:p>
      </dsp:txBody>
      <dsp:txXfrm>
        <a:off x="0" y="3922643"/>
        <a:ext cx="6096000" cy="695249"/>
      </dsp:txXfrm>
    </dsp:sp>
    <dsp:sp modelId="{62187BD5-D423-4C80-B704-625F32A67792}">
      <dsp:nvSpPr>
        <dsp:cNvPr id="0" name=""/>
        <dsp:cNvSpPr/>
      </dsp:nvSpPr>
      <dsp:spPr>
        <a:xfrm>
          <a:off x="0" y="4592143"/>
          <a:ext cx="6096000" cy="5922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2"/>
              </a:solidFill>
            </a:rPr>
            <a:t>Digit</a:t>
          </a:r>
          <a:r>
            <a:rPr lang="sl-SI" sz="1900" b="1" kern="1200" dirty="0">
              <a:solidFill>
                <a:schemeClr val="tx2"/>
              </a:solidFill>
            </a:rPr>
            <a:t>ali</a:t>
          </a:r>
          <a:r>
            <a:rPr lang="en-US" sz="1900" b="1" kern="1200" dirty="0" err="1">
              <a:solidFill>
                <a:schemeClr val="tx2"/>
              </a:solidFill>
            </a:rPr>
            <a:t>sation</a:t>
          </a:r>
          <a:r>
            <a:rPr lang="en-US" sz="1900" b="1" kern="1200" dirty="0">
              <a:solidFill>
                <a:schemeClr val="tx2"/>
              </a:solidFill>
            </a:rPr>
            <a:t> </a:t>
          </a:r>
          <a:r>
            <a:rPr lang="sl-SI" sz="1900" b="1" kern="1200" dirty="0">
              <a:solidFill>
                <a:schemeClr val="tx2"/>
              </a:solidFill>
            </a:rPr>
            <a:t>of </a:t>
          </a:r>
          <a:r>
            <a:rPr lang="en-US" sz="1900" b="1" kern="1200" dirty="0" err="1">
              <a:solidFill>
                <a:schemeClr val="tx2"/>
              </a:solidFill>
            </a:rPr>
            <a:t>Sloveni</a:t>
          </a:r>
          <a:r>
            <a:rPr lang="sl-SI" sz="1900" b="1" kern="1200" dirty="0">
              <a:solidFill>
                <a:schemeClr val="tx2"/>
              </a:solidFill>
            </a:rPr>
            <a:t>a with </a:t>
          </a:r>
          <a:r>
            <a:rPr lang="en-US" sz="1900" b="1" kern="1200" dirty="0">
              <a:solidFill>
                <a:schemeClr val="tx2"/>
              </a:solidFill>
            </a:rPr>
            <a:t>intensive and innovative use of ICT and the Internet in all segments of society.</a:t>
          </a:r>
          <a:endParaRPr lang="sl-SI" sz="1900" b="1" kern="1200" dirty="0">
            <a:solidFill>
              <a:schemeClr val="tx2"/>
            </a:solidFill>
          </a:endParaRPr>
        </a:p>
      </dsp:txBody>
      <dsp:txXfrm>
        <a:off x="0" y="4592143"/>
        <a:ext cx="6096000" cy="592249"/>
      </dsp:txXfrm>
    </dsp:sp>
    <dsp:sp modelId="{7FE4AD12-61AE-49E7-B00E-9DD324408422}">
      <dsp:nvSpPr>
        <dsp:cNvPr id="0" name=""/>
        <dsp:cNvSpPr/>
      </dsp:nvSpPr>
      <dsp:spPr>
        <a:xfrm rot="10800000">
          <a:off x="0" y="1961782"/>
          <a:ext cx="6096000" cy="198017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 dirty="0"/>
            <a:t>DIGITAL SINGLE MARKET Strategy (2015)</a:t>
          </a:r>
        </a:p>
      </dsp:txBody>
      <dsp:txXfrm rot="-10800000">
        <a:off x="0" y="1961782"/>
        <a:ext cx="6096000" cy="695040"/>
      </dsp:txXfrm>
    </dsp:sp>
    <dsp:sp modelId="{5FA182F9-10FE-4A58-A1EE-0C3A6963C56F}">
      <dsp:nvSpPr>
        <dsp:cNvPr id="0" name=""/>
        <dsp:cNvSpPr/>
      </dsp:nvSpPr>
      <dsp:spPr>
        <a:xfrm>
          <a:off x="0" y="2656823"/>
          <a:ext cx="6096000" cy="5920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2"/>
              </a:solidFill>
            </a:rPr>
            <a:t>Establish and reap the benefits of a single European digital market (space).</a:t>
          </a:r>
          <a:endParaRPr lang="sl-SI" sz="1900" kern="1200" dirty="0">
            <a:solidFill>
              <a:schemeClr val="tx2"/>
            </a:solidFill>
          </a:endParaRPr>
        </a:p>
      </dsp:txBody>
      <dsp:txXfrm>
        <a:off x="0" y="2656823"/>
        <a:ext cx="6096000" cy="592071"/>
      </dsp:txXfrm>
    </dsp:sp>
    <dsp:sp modelId="{3CD9835F-5515-4467-BCD8-E272903192FE}">
      <dsp:nvSpPr>
        <dsp:cNvPr id="0" name=""/>
        <dsp:cNvSpPr/>
      </dsp:nvSpPr>
      <dsp:spPr>
        <a:xfrm rot="10800000">
          <a:off x="0" y="921"/>
          <a:ext cx="6096000" cy="198017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Digital Agenda for Europe</a:t>
          </a:r>
          <a:r>
            <a:rPr lang="sl-SI" sz="2400" kern="1200" dirty="0"/>
            <a:t> (2010)</a:t>
          </a:r>
        </a:p>
      </dsp:txBody>
      <dsp:txXfrm rot="-10800000">
        <a:off x="0" y="921"/>
        <a:ext cx="6096000" cy="695040"/>
      </dsp:txXfrm>
    </dsp:sp>
    <dsp:sp modelId="{4C4FBF31-779F-4C52-A2E3-D47BABB692E2}">
      <dsp:nvSpPr>
        <dsp:cNvPr id="0" name=""/>
        <dsp:cNvSpPr/>
      </dsp:nvSpPr>
      <dsp:spPr>
        <a:xfrm>
          <a:off x="0" y="698753"/>
          <a:ext cx="6096000" cy="5864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2"/>
              </a:solidFill>
            </a:rPr>
            <a:t>To take advantage of ICT for a sustainable digital economic growth and social benefits.</a:t>
          </a:r>
          <a:endParaRPr lang="sl-SI" sz="1900" kern="1200" dirty="0">
            <a:solidFill>
              <a:schemeClr val="tx2"/>
            </a:solidFill>
          </a:endParaRPr>
        </a:p>
      </dsp:txBody>
      <dsp:txXfrm>
        <a:off x="0" y="698753"/>
        <a:ext cx="6096000" cy="586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4283" cy="497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48645" y="2"/>
            <a:ext cx="2944283" cy="497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C1383-83C5-4FF0-98B8-BF04A36F28E2}" type="datetimeFigureOut">
              <a:rPr lang="sl-SI" smtClean="0"/>
              <a:pPr/>
              <a:t>15. 09. 2019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9451" y="4776431"/>
            <a:ext cx="5435600" cy="39079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4283" cy="4979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48645" y="9427076"/>
            <a:ext cx="2944283" cy="4979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2F3B7-EAFD-48E0-8EEC-64E4B6FBED1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8770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F3B7-EAFD-48E0-8EEC-64E4B6FBED1A}" type="slidenum">
              <a:rPr lang="sl-SI" smtClean="0">
                <a:solidFill>
                  <a:prstClr val="black"/>
                </a:solidFill>
              </a:rPr>
              <a:pPr/>
              <a:t>1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35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sl-SI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2F3B7-EAFD-48E0-8EEC-64E4B6FBED1A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040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>
          <a:xfrm>
            <a:off x="679451" y="4776431"/>
            <a:ext cx="5435600" cy="4881136"/>
          </a:xfrm>
        </p:spPr>
        <p:txBody>
          <a:bodyPr/>
          <a:lstStyle/>
          <a:p>
            <a:pPr marL="0" lvl="0" indent="0">
              <a:buFontTx/>
              <a:buNone/>
            </a:pPr>
            <a:endParaRPr lang="sl-SI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2F3B7-EAFD-48E0-8EEC-64E4B6FBED1A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922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sl-SI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2F3B7-EAFD-48E0-8EEC-64E4B6FBED1A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29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sl-SI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F3B7-EAFD-48E0-8EEC-64E4B6FBED1A}" type="slidenum">
              <a:rPr lang="sl-SI" smtClean="0"/>
              <a:pPr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459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grada stranske slik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6" name="Ograda številke diapoz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8A4EAC-6311-4E05-9279-F0ADB8060EC0}" type="slidenum">
              <a:rPr lang="sl-SI" altLang="sl-SI">
                <a:latin typeface="Calibri" panose="020F0502020204030204" pitchFamily="34" charset="0"/>
              </a:rPr>
              <a:pPr/>
              <a:t>2</a:t>
            </a:fld>
            <a:endParaRPr lang="sl-SI" altLang="sl-SI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391" y="4507442"/>
            <a:ext cx="4025370" cy="537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4212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b="1" dirty="0"/>
          </a:p>
          <a:p>
            <a:pPr marL="0" lvl="0" indent="0">
              <a:buFont typeface="Arial" panose="020B0604020202020204" pitchFamily="34" charset="0"/>
              <a:buNone/>
            </a:pPr>
            <a:endParaRPr lang="sl-SI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2F3B7-EAFD-48E0-8EEC-64E4B6FBED1A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22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sl-SI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2F3B7-EAFD-48E0-8EEC-64E4B6FBED1A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357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2F3B7-EAFD-48E0-8EEC-64E4B6FBED1A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49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7B87A-9CF8-436E-9CC5-D55DB78A20A0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8440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F3B7-EAFD-48E0-8EEC-64E4B6FBED1A}" type="slidenum">
              <a:rPr lang="sl-SI" smtClean="0"/>
              <a:pPr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526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7B87A-9CF8-436E-9CC5-D55DB78A20A0}" type="slidenum">
              <a:rPr lang="sl-SI" smtClean="0">
                <a:solidFill>
                  <a:prstClr val="black"/>
                </a:solidFill>
              </a:rPr>
              <a:pPr/>
              <a:t>8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86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2F3B7-EAFD-48E0-8EEC-64E4B6FBED1A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39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185-2290-4DFE-B5A7-D1D5CFEAEA93}" type="datetimeFigureOut">
              <a:rPr lang="sl-SI" smtClean="0"/>
              <a:pPr/>
              <a:t>15. 09. 2019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29DD-B483-415E-8C32-46440EA75DC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2804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185-2290-4DFE-B5A7-D1D5CFEAEA93}" type="datetimeFigureOut">
              <a:rPr lang="sl-SI" smtClean="0"/>
              <a:pPr/>
              <a:t>15. 09. 2019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29DD-B483-415E-8C32-46440EA75DC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2707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185-2290-4DFE-B5A7-D1D5CFEAEA93}" type="datetimeFigureOut">
              <a:rPr lang="sl-SI" smtClean="0"/>
              <a:pPr/>
              <a:t>15. 09. 2019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29DD-B483-415E-8C32-46440EA75DC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6233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Z:\JAVNA UPRAVA 2010\Si CGP\CGP_prirocnik_WEB\OUT\05 Medijsko promocijski elementi\11 PPT predstavitev\untitled folder\ozadje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000" y="1548000"/>
            <a:ext cx="9600000" cy="14906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1" y="6356351"/>
            <a:ext cx="19960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FA6A4-ADAB-4C57-9B80-E1EA058E61A9}" type="datetimeFigureOut">
              <a:rPr lang="en-US"/>
              <a:pPr>
                <a:defRPr/>
              </a:pPr>
              <a:t>9/15/2019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1"/>
            <a:ext cx="1775884" cy="365125"/>
          </a:xfrm>
        </p:spPr>
        <p:txBody>
          <a:bodyPr/>
          <a:lstStyle>
            <a:lvl1pPr>
              <a:defRPr/>
            </a:lvl1pPr>
          </a:lstStyle>
          <a:p>
            <a:fld id="{5AAEA36F-8C56-465B-B76A-2410E6DA1E2B}" type="slidenum">
              <a:rPr lang="en-US" altLang="sl-SI"/>
              <a:pPr/>
              <a:t>‹#›</a:t>
            </a:fld>
            <a:endParaRPr lang="en-US" altLang="sl-SI"/>
          </a:p>
        </p:txBody>
      </p:sp>
      <p:pic>
        <p:nvPicPr>
          <p:cNvPr id="11" name="Slika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74" y="223248"/>
            <a:ext cx="3470957" cy="579170"/>
          </a:xfrm>
          <a:prstGeom prst="rect">
            <a:avLst/>
          </a:prstGeom>
        </p:spPr>
      </p:pic>
      <p:pic>
        <p:nvPicPr>
          <p:cNvPr id="10" name="Slika 15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11205" r="18317"/>
          <a:stretch>
            <a:fillRect/>
          </a:stretch>
        </p:blipFill>
        <p:spPr bwMode="auto">
          <a:xfrm>
            <a:off x="10154320" y="160559"/>
            <a:ext cx="1750907" cy="503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396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185-2290-4DFE-B5A7-D1D5CFEAEA93}" type="datetimeFigureOut">
              <a:rPr lang="sl-SI" smtClean="0"/>
              <a:pPr/>
              <a:t>15. 09. 2019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29DD-B483-415E-8C32-46440EA75DC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16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185-2290-4DFE-B5A7-D1D5CFEAEA93}" type="datetimeFigureOut">
              <a:rPr lang="sl-SI" smtClean="0"/>
              <a:pPr/>
              <a:t>15. 09. 2019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29DD-B483-415E-8C32-46440EA75DC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9485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185-2290-4DFE-B5A7-D1D5CFEAEA93}" type="datetimeFigureOut">
              <a:rPr lang="sl-SI" smtClean="0"/>
              <a:pPr/>
              <a:t>15. 09. 2019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29DD-B483-415E-8C32-46440EA75DC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913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185-2290-4DFE-B5A7-D1D5CFEAEA93}" type="datetimeFigureOut">
              <a:rPr lang="sl-SI" smtClean="0"/>
              <a:pPr/>
              <a:t>15. 09. 2019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29DD-B483-415E-8C32-46440EA75DC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815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185-2290-4DFE-B5A7-D1D5CFEAEA93}" type="datetimeFigureOut">
              <a:rPr lang="sl-SI" smtClean="0"/>
              <a:pPr/>
              <a:t>15. 09. 2019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29DD-B483-415E-8C32-46440EA75DC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991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185-2290-4DFE-B5A7-D1D5CFEAEA93}" type="datetimeFigureOut">
              <a:rPr lang="sl-SI" smtClean="0"/>
              <a:pPr/>
              <a:t>15. 09. 2019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29DD-B483-415E-8C32-46440EA75DC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293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185-2290-4DFE-B5A7-D1D5CFEAEA93}" type="datetimeFigureOut">
              <a:rPr lang="sl-SI" smtClean="0"/>
              <a:pPr/>
              <a:t>15. 09. 2019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29DD-B483-415E-8C32-46440EA75DC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4159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185-2290-4DFE-B5A7-D1D5CFEAEA93}" type="datetimeFigureOut">
              <a:rPr lang="sl-SI" smtClean="0"/>
              <a:pPr/>
              <a:t>15. 09. 2019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29DD-B483-415E-8C32-46440EA75DC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75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93185-2290-4DFE-B5A7-D1D5CFEAEA93}" type="datetimeFigureOut">
              <a:rPr lang="sl-SI" smtClean="0"/>
              <a:pPr/>
              <a:t>15. 09. 2019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229DD-B483-415E-8C32-46440EA75DC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559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diagramData" Target="../diagrams/data2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microsoft.com/office/2007/relationships/diagramDrawing" Target="../diagrams/drawing2.xml"/><Relationship Id="rId5" Type="http://schemas.openxmlformats.org/officeDocument/2006/relationships/hyperlink" Target="https://www.bing.com/images/search?q=digital+single+market&amp;view=detailv2&amp;&amp;id=4EC012F7A2499CD55F69A530953F5B32D60E77E0&amp;selectedIndex=8&amp;ccid=wY/l+YJK&amp;simid=607995399589072398&amp;thid=OIP.Mc18fe5f9824ab0af358c1a6f9b0c3eefo0" TargetMode="External"/><Relationship Id="rId10" Type="http://schemas.openxmlformats.org/officeDocument/2006/relationships/diagramColors" Target="../diagrams/colors2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9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6"/>
            <a:ext cx="12192000" cy="4621120"/>
          </a:xfrm>
          <a:prstGeom prst="rect">
            <a:avLst/>
          </a:prstGeom>
        </p:spPr>
      </p:pic>
      <p:sp>
        <p:nvSpPr>
          <p:cNvPr id="6" name="TextBox 8"/>
          <p:cNvSpPr txBox="1">
            <a:spLocks noChangeAspect="1" noChangeArrowheads="1"/>
          </p:cNvSpPr>
          <p:nvPr/>
        </p:nvSpPr>
        <p:spPr bwMode="auto">
          <a:xfrm>
            <a:off x="1031727" y="66461"/>
            <a:ext cx="3676752" cy="98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800"/>
              </a:lnSpc>
              <a:spcBef>
                <a:spcPct val="0"/>
              </a:spcBef>
              <a:buFontTx/>
              <a:buNone/>
            </a:pPr>
            <a:r>
              <a:rPr lang="sl-SI" altLang="sl-SI" sz="1600" dirty="0">
                <a:solidFill>
                  <a:srgbClr val="00CCFF"/>
                </a:solidFill>
                <a:latin typeface="Republika" pitchFamily="2" charset="-18"/>
                <a:cs typeface="Arial" panose="020B0604020202020204" pitchFamily="34" charset="0"/>
              </a:rPr>
              <a:t>REPUBLIC  OF SLOVENIA</a:t>
            </a:r>
          </a:p>
          <a:p>
            <a:pPr>
              <a:lnSpc>
                <a:spcPts val="800"/>
              </a:lnSpc>
              <a:spcBef>
                <a:spcPct val="0"/>
              </a:spcBef>
              <a:buFontTx/>
              <a:buNone/>
            </a:pPr>
            <a:endParaRPr lang="sl-SI" altLang="sl-SI" sz="1600" dirty="0">
              <a:solidFill>
                <a:srgbClr val="00CCFF"/>
              </a:solidFill>
              <a:latin typeface="Republika" pitchFamily="2" charset="-18"/>
              <a:cs typeface="Arial" panose="020B0604020202020204" pitchFamily="34" charset="0"/>
            </a:endParaRPr>
          </a:p>
          <a:p>
            <a:pPr>
              <a:lnSpc>
                <a:spcPts val="800"/>
              </a:lnSpc>
              <a:spcBef>
                <a:spcPct val="0"/>
              </a:spcBef>
              <a:buFontTx/>
              <a:buNone/>
            </a:pPr>
            <a:r>
              <a:rPr lang="sl-SI" altLang="sl-SI" sz="1600" dirty="0">
                <a:solidFill>
                  <a:srgbClr val="00CCFF"/>
                </a:solidFill>
                <a:latin typeface="Republika" pitchFamily="2" charset="-18"/>
                <a:cs typeface="Arial" panose="020B0604020202020204" pitchFamily="34" charset="0"/>
              </a:rPr>
              <a:t>MINISTRY OF PUBLIC ADMINISTRATION</a:t>
            </a:r>
          </a:p>
          <a:p>
            <a:pPr>
              <a:lnSpc>
                <a:spcPts val="800"/>
              </a:lnSpc>
              <a:spcBef>
                <a:spcPct val="0"/>
              </a:spcBef>
              <a:buFontTx/>
              <a:buNone/>
            </a:pPr>
            <a:endParaRPr lang="sl-SI" altLang="sl-SI" sz="1600" dirty="0">
              <a:solidFill>
                <a:srgbClr val="00CCFF"/>
              </a:solidFill>
              <a:latin typeface="Republika" pitchFamily="2" charset="-18"/>
              <a:cs typeface="Arial" panose="020B0604020202020204" pitchFamily="34" charset="0"/>
            </a:endParaRPr>
          </a:p>
          <a:p>
            <a:pPr>
              <a:lnSpc>
                <a:spcPts val="800"/>
              </a:lnSpc>
              <a:spcBef>
                <a:spcPct val="0"/>
              </a:spcBef>
              <a:buFontTx/>
              <a:buNone/>
            </a:pPr>
            <a:r>
              <a:rPr lang="sl-SI" altLang="sl-SI" sz="1000" dirty="0">
                <a:solidFill>
                  <a:srgbClr val="00CCFF"/>
                </a:solidFill>
                <a:latin typeface="Republika" pitchFamily="2" charset="-18"/>
                <a:cs typeface="Arial" panose="020B0604020202020204" pitchFamily="34" charset="0"/>
              </a:rPr>
              <a:t>INFORMATION SOCIETY DIRECTORATE</a:t>
            </a:r>
            <a:endParaRPr lang="en-US" altLang="sl-SI" sz="1000" dirty="0">
              <a:solidFill>
                <a:srgbClr val="00CCFF"/>
              </a:solidFill>
              <a:latin typeface="Republika" pitchFamily="2" charset="-18"/>
              <a:cs typeface="Arial" panose="020B0604020202020204" pitchFamily="34" charset="0"/>
            </a:endParaRPr>
          </a:p>
        </p:txBody>
      </p:sp>
      <p:pic>
        <p:nvPicPr>
          <p:cNvPr id="7" name="Picture 8" descr="grb moder za 10 pt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786" y="247462"/>
            <a:ext cx="336126" cy="42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70919" y="4616664"/>
            <a:ext cx="12050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 err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Digitalisation</a:t>
            </a:r>
            <a:r>
              <a:rPr lang="sl-SI" sz="36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3600" b="1" dirty="0" err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36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3600" b="1" dirty="0" err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Slovenia</a:t>
            </a:r>
            <a:endParaRPr lang="sl-SI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l-SI" sz="2000" b="1" dirty="0">
              <a:solidFill>
                <a:prstClr val="white"/>
              </a:solidFill>
              <a:ea typeface="MS PGothic" panose="020B0600070205080204" pitchFamily="34" charset="-128"/>
            </a:endParaRPr>
          </a:p>
          <a:p>
            <a:r>
              <a:rPr lang="sl-SI" sz="2000" b="1" dirty="0">
                <a:solidFill>
                  <a:srgbClr val="ED7D31">
                    <a:lumMod val="60000"/>
                    <a:lumOff val="40000"/>
                  </a:srgbClr>
                </a:solidFill>
                <a:ea typeface="MS PGothic" panose="020B0600070205080204" pitchFamily="34" charset="-128"/>
              </a:rPr>
              <a:t>Marjan Turk, </a:t>
            </a:r>
            <a:r>
              <a:rPr lang="sl-SI" sz="2000" b="1" dirty="0" err="1">
                <a:solidFill>
                  <a:srgbClr val="ED7D31">
                    <a:lumMod val="60000"/>
                    <a:lumOff val="40000"/>
                  </a:srgbClr>
                </a:solidFill>
                <a:ea typeface="MS PGothic" panose="020B0600070205080204" pitchFamily="34" charset="-128"/>
              </a:rPr>
              <a:t>Information</a:t>
            </a:r>
            <a:r>
              <a:rPr lang="en-US" sz="2000" b="1" dirty="0">
                <a:solidFill>
                  <a:srgbClr val="ED7D31">
                    <a:lumMod val="60000"/>
                    <a:lumOff val="40000"/>
                  </a:srgbClr>
                </a:solidFill>
                <a:ea typeface="MS PGothic" panose="020B0600070205080204" pitchFamily="34" charset="-128"/>
              </a:rPr>
              <a:t> Society Directorate</a:t>
            </a:r>
            <a:endParaRPr lang="sl-SI" sz="2000" b="1" dirty="0">
              <a:solidFill>
                <a:srgbClr val="ED7D31">
                  <a:lumMod val="60000"/>
                  <a:lumOff val="40000"/>
                </a:srgbClr>
              </a:solidFill>
              <a:ea typeface="MS PGothic" panose="020B0600070205080204" pitchFamily="34" charset="-128"/>
            </a:endParaRPr>
          </a:p>
          <a:p>
            <a:r>
              <a:rPr lang="en-US" sz="2000" b="1" dirty="0">
                <a:solidFill>
                  <a:srgbClr val="ED7D31">
                    <a:lumMod val="60000"/>
                    <a:lumOff val="40000"/>
                  </a:srgbClr>
                </a:solidFill>
                <a:ea typeface="MS PGothic" panose="020B0600070205080204" pitchFamily="34" charset="-128"/>
              </a:rPr>
              <a:t>Ministry of Public Administration</a:t>
            </a:r>
          </a:p>
        </p:txBody>
      </p:sp>
      <p:sp>
        <p:nvSpPr>
          <p:cNvPr id="10" name="Pravokotnik 9"/>
          <p:cNvSpPr/>
          <p:nvPr/>
        </p:nvSpPr>
        <p:spPr>
          <a:xfrm>
            <a:off x="70919" y="6125340"/>
            <a:ext cx="4253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sl-SI" dirty="0">
                <a:solidFill>
                  <a:prstClr val="white"/>
                </a:solidFill>
              </a:rPr>
              <a:t>55. RCC </a:t>
            </a:r>
            <a:r>
              <a:rPr lang="sl-SI" dirty="0" err="1">
                <a:solidFill>
                  <a:prstClr val="white"/>
                </a:solidFill>
              </a:rPr>
              <a:t>Board</a:t>
            </a:r>
            <a:endParaRPr lang="sl-SI" dirty="0">
              <a:solidFill>
                <a:prstClr val="white"/>
              </a:solidFill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7994137" y="5940674"/>
            <a:ext cx="4012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err="1">
                <a:solidFill>
                  <a:prstClr val="white"/>
                </a:solidFill>
              </a:rPr>
              <a:t>Nur</a:t>
            </a:r>
            <a:r>
              <a:rPr lang="sl-SI" dirty="0">
                <a:solidFill>
                  <a:prstClr val="white"/>
                </a:solidFill>
              </a:rPr>
              <a:t>-Sultan</a:t>
            </a:r>
            <a:r>
              <a:rPr lang="en-US" dirty="0">
                <a:solidFill>
                  <a:prstClr val="white"/>
                </a:solidFill>
              </a:rPr>
              <a:t>,</a:t>
            </a:r>
            <a:r>
              <a:rPr lang="sl-SI" dirty="0">
                <a:solidFill>
                  <a:prstClr val="white"/>
                </a:solidFill>
              </a:rPr>
              <a:t> </a:t>
            </a:r>
            <a:r>
              <a:rPr lang="sl-SI" dirty="0" err="1">
                <a:solidFill>
                  <a:prstClr val="white"/>
                </a:solidFill>
              </a:rPr>
              <a:t>Kazakhstan</a:t>
            </a:r>
            <a:r>
              <a:rPr lang="sl-SI" dirty="0">
                <a:solidFill>
                  <a:prstClr val="white"/>
                </a:solidFill>
              </a:rPr>
              <a:t>,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sl-SI" dirty="0">
                <a:solidFill>
                  <a:prstClr val="white"/>
                </a:solidFill>
              </a:rPr>
              <a:t>16</a:t>
            </a:r>
            <a:r>
              <a:rPr lang="en-US" dirty="0">
                <a:solidFill>
                  <a:prstClr val="white"/>
                </a:solidFill>
              </a:rPr>
              <a:t>.</a:t>
            </a:r>
            <a:r>
              <a:rPr lang="sl-SI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– </a:t>
            </a:r>
            <a:r>
              <a:rPr lang="sl-SI" dirty="0">
                <a:solidFill>
                  <a:prstClr val="white"/>
                </a:solidFill>
              </a:rPr>
              <a:t>17</a:t>
            </a:r>
            <a:r>
              <a:rPr lang="en-US" dirty="0">
                <a:solidFill>
                  <a:prstClr val="white"/>
                </a:solidFill>
              </a:rPr>
              <a:t>.</a:t>
            </a:r>
            <a:r>
              <a:rPr lang="sl-SI" dirty="0">
                <a:solidFill>
                  <a:prstClr val="white"/>
                </a:solidFill>
              </a:rPr>
              <a:t> 9</a:t>
            </a:r>
            <a:r>
              <a:rPr lang="en-US" dirty="0">
                <a:solidFill>
                  <a:prstClr val="white"/>
                </a:solidFill>
              </a:rPr>
              <a:t>.</a:t>
            </a:r>
            <a:r>
              <a:rPr lang="sl-SI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201</a:t>
            </a:r>
            <a:r>
              <a:rPr lang="sl-SI" dirty="0">
                <a:solidFill>
                  <a:prstClr val="white"/>
                </a:solidFill>
              </a:rPr>
              <a:t>9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9E0ACE6-BABC-4998-A3E2-87252BCE425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438140"/>
            <a:ext cx="12192000" cy="41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1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-10632" y="-104027"/>
            <a:ext cx="12192000" cy="80932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990" y="-31111"/>
            <a:ext cx="1092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2868613" algn="l"/>
              </a:tabLst>
              <a:defRPr/>
            </a:pPr>
            <a:r>
              <a:rPr lang="sl-SI" sz="3600" b="1" dirty="0" err="1">
                <a:solidFill>
                  <a:prstClr val="white"/>
                </a:solidFill>
              </a:rPr>
              <a:t>Next</a:t>
            </a:r>
            <a:r>
              <a:rPr lang="sl-SI" sz="3600" b="1" dirty="0">
                <a:solidFill>
                  <a:prstClr val="white"/>
                </a:solidFill>
              </a:rPr>
              <a:t> </a:t>
            </a:r>
            <a:r>
              <a:rPr lang="sl-SI" sz="3600" b="1" dirty="0" err="1">
                <a:solidFill>
                  <a:prstClr val="white"/>
                </a:solidFill>
              </a:rPr>
              <a:t>Generation</a:t>
            </a:r>
            <a:r>
              <a:rPr lang="sl-SI" sz="3600" b="1" dirty="0">
                <a:solidFill>
                  <a:prstClr val="white"/>
                </a:solidFill>
              </a:rPr>
              <a:t> </a:t>
            </a:r>
            <a:r>
              <a:rPr lang="sl-SI" sz="3600" b="1" dirty="0" err="1">
                <a:solidFill>
                  <a:prstClr val="white"/>
                </a:solidFill>
              </a:rPr>
              <a:t>Operations</a:t>
            </a:r>
            <a:r>
              <a:rPr lang="sl-SI" sz="3600" b="1" dirty="0">
                <a:solidFill>
                  <a:prstClr val="white"/>
                </a:solidFill>
              </a:rPr>
              <a:t> Center</a:t>
            </a:r>
            <a:endParaRPr kumimoji="0" lang="en-GB" sz="44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pic>
        <p:nvPicPr>
          <p:cNvPr id="53" name="Slika 5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-25224" y="622937"/>
            <a:ext cx="12206592" cy="623506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02" y="1022547"/>
            <a:ext cx="10854731" cy="5518200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6564523" y="5878150"/>
            <a:ext cx="4948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… </a:t>
            </a:r>
            <a:r>
              <a:rPr lang="sl-SI" sz="2800" dirty="0" err="1"/>
              <a:t>for</a:t>
            </a:r>
            <a:r>
              <a:rPr lang="sl-SI" sz="2800" dirty="0"/>
              <a:t> future </a:t>
            </a:r>
            <a:r>
              <a:rPr lang="sl-SI" sz="2800" dirty="0" err="1"/>
              <a:t>challenges</a:t>
            </a:r>
            <a:r>
              <a:rPr lang="sl-SI" sz="2800" dirty="0"/>
              <a:t> in PPDR</a:t>
            </a:r>
          </a:p>
        </p:txBody>
      </p:sp>
    </p:spTree>
    <p:extLst>
      <p:ext uri="{BB962C8B-B14F-4D97-AF65-F5344CB8AC3E}">
        <p14:creationId xmlns:p14="http://schemas.microsoft.com/office/powerpoint/2010/main" val="255895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-10632" y="-104027"/>
            <a:ext cx="12192000" cy="80932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990" y="-31111"/>
            <a:ext cx="1092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2868613" algn="l"/>
              </a:tabLst>
              <a:defRPr/>
            </a:pPr>
            <a:r>
              <a:rPr lang="sl-SI" sz="3600" b="1" dirty="0">
                <a:solidFill>
                  <a:prstClr val="white"/>
                </a:solidFill>
              </a:rPr>
              <a:t>5G PPDR </a:t>
            </a:r>
            <a:r>
              <a:rPr lang="sl-SI" sz="3600" b="1" dirty="0" err="1">
                <a:solidFill>
                  <a:prstClr val="white"/>
                </a:solidFill>
              </a:rPr>
              <a:t>use</a:t>
            </a:r>
            <a:r>
              <a:rPr lang="sl-SI" sz="3600" b="1" dirty="0">
                <a:solidFill>
                  <a:prstClr val="white"/>
                </a:solidFill>
              </a:rPr>
              <a:t> </a:t>
            </a:r>
            <a:r>
              <a:rPr lang="sl-SI" sz="3600" b="1" dirty="0" err="1">
                <a:solidFill>
                  <a:prstClr val="white"/>
                </a:solidFill>
              </a:rPr>
              <a:t>case</a:t>
            </a:r>
            <a:r>
              <a:rPr lang="sl-SI" sz="3600" b="1" dirty="0">
                <a:solidFill>
                  <a:prstClr val="white"/>
                </a:solidFill>
              </a:rPr>
              <a:t> </a:t>
            </a:r>
            <a:r>
              <a:rPr lang="sl-SI" sz="3600" b="1" dirty="0" err="1">
                <a:solidFill>
                  <a:prstClr val="white"/>
                </a:solidFill>
              </a:rPr>
              <a:t>scenario</a:t>
            </a:r>
            <a:endParaRPr kumimoji="0" lang="en-GB" sz="44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pic>
        <p:nvPicPr>
          <p:cNvPr id="53" name="Slika 5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-25224" y="622937"/>
            <a:ext cx="12206592" cy="6235063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574" y="634628"/>
            <a:ext cx="9574306" cy="624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2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lika 5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-25224" y="622937"/>
            <a:ext cx="12206592" cy="6235063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-10632" y="-104027"/>
            <a:ext cx="12192000" cy="84235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31111"/>
            <a:ext cx="1218136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300" dirty="0">
                <a:solidFill>
                  <a:schemeClr val="bg1"/>
                </a:solidFill>
              </a:rPr>
              <a:t>B</a:t>
            </a:r>
            <a:r>
              <a:rPr lang="en-GB" sz="4300" dirty="0">
                <a:solidFill>
                  <a:schemeClr val="bg1"/>
                </a:solidFill>
              </a:rPr>
              <a:t>it rate measurements done by users</a:t>
            </a:r>
            <a:r>
              <a:rPr lang="sl-SI" sz="4300" dirty="0">
                <a:solidFill>
                  <a:schemeClr val="bg1"/>
                </a:solidFill>
              </a:rPr>
              <a:t> – AKOS Test Net</a:t>
            </a:r>
            <a:r>
              <a:rPr lang="en-GB" sz="4300" dirty="0">
                <a:solidFill>
                  <a:schemeClr val="bg1"/>
                </a:solidFill>
              </a:rPr>
              <a:t> </a:t>
            </a:r>
            <a:endParaRPr kumimoji="0" lang="en-GB" sz="43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25" y="773538"/>
            <a:ext cx="10701075" cy="608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-10632" y="-104027"/>
            <a:ext cx="12192000" cy="80932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TextBox 4"/>
          <p:cNvSpPr txBox="1"/>
          <p:nvPr/>
        </p:nvSpPr>
        <p:spPr>
          <a:xfrm>
            <a:off x="208990" y="-31111"/>
            <a:ext cx="109208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sl-SI" sz="2800" b="1" dirty="0">
              <a:solidFill>
                <a:schemeClr val="bg1"/>
              </a:solidFill>
            </a:endParaRPr>
          </a:p>
          <a:p>
            <a:pPr algn="ctr"/>
            <a:endParaRPr lang="sl-SI" sz="2800" b="1" dirty="0">
              <a:solidFill>
                <a:schemeClr val="bg1"/>
              </a:solidFill>
            </a:endParaRPr>
          </a:p>
          <a:p>
            <a:pPr algn="ctr"/>
            <a:endParaRPr lang="sl-SI" sz="4400" b="1" dirty="0">
              <a:solidFill>
                <a:schemeClr val="bg1"/>
              </a:solidFill>
              <a:ea typeface="MS PGothic" panose="020B0600070205080204" pitchFamily="34" charset="-128"/>
            </a:endParaRPr>
          </a:p>
          <a:p>
            <a:pPr algn="ctr"/>
            <a:endParaRPr lang="sl-SI" sz="4400" b="1" dirty="0">
              <a:solidFill>
                <a:schemeClr val="bg1"/>
              </a:solidFill>
              <a:ea typeface="MS PGothic" panose="020B0600070205080204" pitchFamily="34" charset="-128"/>
            </a:endParaRPr>
          </a:p>
          <a:p>
            <a:pPr algn="ctr"/>
            <a:r>
              <a:rPr lang="sl-SI" sz="4400" b="1" dirty="0">
                <a:solidFill>
                  <a:schemeClr val="bg1"/>
                </a:solidFill>
                <a:ea typeface="MS PGothic" panose="020B0600070205080204" pitchFamily="34" charset="-128"/>
              </a:rPr>
              <a:t> Načrt NGN 2020 – Strateški cilji</a:t>
            </a:r>
          </a:p>
        </p:txBody>
      </p:sp>
      <p:pic>
        <p:nvPicPr>
          <p:cNvPr id="53" name="Slika 5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-25224" y="622937"/>
            <a:ext cx="12206592" cy="6160069"/>
          </a:xfrm>
          <a:prstGeom prst="rect">
            <a:avLst/>
          </a:prstGeom>
        </p:spPr>
      </p:pic>
      <p:sp>
        <p:nvSpPr>
          <p:cNvPr id="8" name="Označba mesta vsebine 7"/>
          <p:cNvSpPr>
            <a:spLocks noGrp="1"/>
          </p:cNvSpPr>
          <p:nvPr>
            <p:ph idx="1"/>
          </p:nvPr>
        </p:nvSpPr>
        <p:spPr>
          <a:xfrm>
            <a:off x="342900" y="778210"/>
            <a:ext cx="11684000" cy="551895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6600" dirty="0"/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4800" dirty="0"/>
              <a:t>Thank you for your attention</a:t>
            </a:r>
          </a:p>
          <a:p>
            <a:pPr marL="0" indent="0">
              <a:buNone/>
            </a:pPr>
            <a:endParaRPr lang="sl-SI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Marjan Turk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, Information Society Directorate, 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Ministry of Public Administration</a:t>
            </a:r>
          </a:p>
          <a:p>
            <a:pPr marL="0" indent="0">
              <a:buNone/>
            </a:pPr>
            <a:r>
              <a:rPr lang="sl-SI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marjan.turk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@gov.si</a:t>
            </a:r>
            <a:endParaRPr lang="en-US" sz="2000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27141"/>
            <a:ext cx="12192000" cy="5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4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/>
          <p:cNvSpPr>
            <a:spLocks noGrp="1"/>
          </p:cNvSpPr>
          <p:nvPr>
            <p:ph type="ctrTitle"/>
          </p:nvPr>
        </p:nvSpPr>
        <p:spPr>
          <a:xfrm>
            <a:off x="1976438" y="1943608"/>
            <a:ext cx="5175250" cy="3761464"/>
          </a:xfrm>
        </p:spPr>
        <p:txBody>
          <a:bodyPr/>
          <a:lstStyle/>
          <a:p>
            <a:pPr>
              <a:defRPr/>
            </a:pPr>
            <a:br>
              <a:rPr lang="en-US" sz="2000" dirty="0">
                <a:solidFill>
                  <a:srgbClr val="529DBA"/>
                </a:solidFill>
                <a:ea typeface="+mn-ea"/>
              </a:rPr>
            </a:br>
            <a:br>
              <a:rPr lang="en-US" sz="2000" dirty="0">
                <a:solidFill>
                  <a:srgbClr val="529DBA"/>
                </a:solidFill>
              </a:rPr>
            </a:br>
            <a:endParaRPr lang="en-US" sz="2000" dirty="0">
              <a:solidFill>
                <a:srgbClr val="529DBA"/>
              </a:solidFill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1727200" y="4372483"/>
            <a:ext cx="8559800" cy="1781364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99999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sl-SI" sz="2400" b="0" dirty="0">
              <a:solidFill>
                <a:srgbClr val="529DBA"/>
              </a:solidFill>
            </a:endParaRPr>
          </a:p>
          <a:p>
            <a:pPr>
              <a:defRPr/>
            </a:pPr>
            <a:br>
              <a:rPr lang="en-US" sz="2400" b="0" dirty="0">
                <a:solidFill>
                  <a:srgbClr val="529DBA"/>
                </a:solidFill>
              </a:rPr>
            </a:br>
            <a:br>
              <a:rPr lang="en-US" sz="2400" b="0" dirty="0">
                <a:solidFill>
                  <a:srgbClr val="529DBA"/>
                </a:solidFill>
              </a:rPr>
            </a:br>
            <a:br>
              <a:rPr lang="sl-SI" sz="2400" b="0" dirty="0">
                <a:solidFill>
                  <a:srgbClr val="529DBA"/>
                </a:solidFill>
                <a:ea typeface="+mn-ea"/>
              </a:rPr>
            </a:br>
            <a:br>
              <a:rPr lang="sl-SI" sz="2400" b="0" dirty="0">
                <a:solidFill>
                  <a:srgbClr val="529DBA"/>
                </a:solidFill>
                <a:ea typeface="+mn-ea"/>
              </a:rPr>
            </a:br>
            <a:br>
              <a:rPr lang="sl-SI" sz="2400" b="0" dirty="0">
                <a:solidFill>
                  <a:srgbClr val="529DBA"/>
                </a:solidFill>
                <a:ea typeface="+mn-ea"/>
              </a:rPr>
            </a:br>
            <a:endParaRPr lang="en-US" sz="2400" b="0" dirty="0">
              <a:solidFill>
                <a:srgbClr val="529DBA"/>
              </a:solidFill>
              <a:ea typeface="+mn-ea"/>
            </a:endParaRPr>
          </a:p>
        </p:txBody>
      </p:sp>
      <p:graphicFrame>
        <p:nvGraphicFramePr>
          <p:cNvPr id="17" name="Diagram 16"/>
          <p:cNvGraphicFramePr/>
          <p:nvPr>
            <p:extLst/>
          </p:nvPr>
        </p:nvGraphicFramePr>
        <p:xfrm>
          <a:off x="1934464" y="292608"/>
          <a:ext cx="8940800" cy="6266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PoljeZBesedilom 26"/>
          <p:cNvSpPr txBox="1"/>
          <p:nvPr/>
        </p:nvSpPr>
        <p:spPr>
          <a:xfrm>
            <a:off x="1024129" y="-26311"/>
            <a:ext cx="277977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l-SI" sz="2400" dirty="0"/>
              <a:t>DESI 2019</a:t>
            </a:r>
          </a:p>
          <a:p>
            <a:r>
              <a:rPr lang="sl-SI" sz="2400" dirty="0"/>
              <a:t>Digital </a:t>
            </a:r>
            <a:r>
              <a:rPr lang="sl-SI" sz="2400" dirty="0" err="1"/>
              <a:t>Economy</a:t>
            </a:r>
            <a:r>
              <a:rPr lang="sl-SI" sz="2400" dirty="0"/>
              <a:t> &amp; </a:t>
            </a:r>
            <a:r>
              <a:rPr lang="sl-SI" sz="2400" dirty="0" err="1"/>
              <a:t>Society</a:t>
            </a:r>
            <a:r>
              <a:rPr lang="sl-SI" sz="2400" dirty="0"/>
              <a:t> </a:t>
            </a:r>
            <a:r>
              <a:rPr lang="sl-SI" sz="2400" dirty="0" err="1"/>
              <a:t>Index</a:t>
            </a:r>
            <a:endParaRPr lang="sl-SI" sz="2400" dirty="0"/>
          </a:p>
        </p:txBody>
      </p:sp>
      <p:sp>
        <p:nvSpPr>
          <p:cNvPr id="28" name="PoljeZBesedilom 27"/>
          <p:cNvSpPr txBox="1"/>
          <p:nvPr/>
        </p:nvSpPr>
        <p:spPr>
          <a:xfrm>
            <a:off x="2414017" y="1882648"/>
            <a:ext cx="221496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tx2"/>
                </a:solidFill>
              </a:rPr>
              <a:t>Digital Public Services</a:t>
            </a:r>
          </a:p>
        </p:txBody>
      </p:sp>
      <p:sp>
        <p:nvSpPr>
          <p:cNvPr id="29" name="PoljeZBesedilom 28"/>
          <p:cNvSpPr txBox="1"/>
          <p:nvPr/>
        </p:nvSpPr>
        <p:spPr>
          <a:xfrm>
            <a:off x="5426836" y="0"/>
            <a:ext cx="135485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tx2"/>
                </a:solidFill>
              </a:rPr>
              <a:t>Connectivity</a:t>
            </a:r>
          </a:p>
        </p:txBody>
      </p:sp>
      <p:sp>
        <p:nvSpPr>
          <p:cNvPr id="30" name="PoljeZBesedilom 29"/>
          <p:cNvSpPr txBox="1"/>
          <p:nvPr/>
        </p:nvSpPr>
        <p:spPr>
          <a:xfrm>
            <a:off x="2684035" y="4187817"/>
            <a:ext cx="322280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tx2"/>
                </a:solidFill>
              </a:rPr>
              <a:t>Integration</a:t>
            </a:r>
            <a:r>
              <a:rPr lang="sl-SI" b="1" dirty="0"/>
              <a:t> </a:t>
            </a:r>
            <a:r>
              <a:rPr lang="sl-SI" dirty="0">
                <a:solidFill>
                  <a:schemeClr val="tx2"/>
                </a:solidFill>
              </a:rPr>
              <a:t>of</a:t>
            </a:r>
            <a:r>
              <a:rPr lang="sl-SI" b="1" dirty="0"/>
              <a:t> </a:t>
            </a:r>
            <a:r>
              <a:rPr lang="sl-SI" dirty="0">
                <a:solidFill>
                  <a:schemeClr val="tx2"/>
                </a:solidFill>
              </a:rPr>
              <a:t>Digital</a:t>
            </a:r>
            <a:r>
              <a:rPr lang="sl-SI" b="1" dirty="0"/>
              <a:t> </a:t>
            </a:r>
            <a:r>
              <a:rPr lang="sl-SI" dirty="0">
                <a:solidFill>
                  <a:schemeClr val="tx2"/>
                </a:solidFill>
              </a:rPr>
              <a:t>Technology</a:t>
            </a:r>
          </a:p>
        </p:txBody>
      </p:sp>
      <p:sp>
        <p:nvSpPr>
          <p:cNvPr id="31" name="PoljeZBesedilom 30"/>
          <p:cNvSpPr txBox="1"/>
          <p:nvPr/>
        </p:nvSpPr>
        <p:spPr>
          <a:xfrm>
            <a:off x="8016240" y="1943608"/>
            <a:ext cx="153926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tx2"/>
                </a:solidFill>
              </a:rPr>
              <a:t>Human capital</a:t>
            </a:r>
          </a:p>
        </p:txBody>
      </p:sp>
      <p:sp>
        <p:nvSpPr>
          <p:cNvPr id="32" name="PoljeZBesedilom 31"/>
          <p:cNvSpPr txBox="1"/>
          <p:nvPr/>
        </p:nvSpPr>
        <p:spPr>
          <a:xfrm>
            <a:off x="7274322" y="4155551"/>
            <a:ext cx="159588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tx2"/>
                </a:solidFill>
              </a:rPr>
              <a:t>Use of Internet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1075" y="0"/>
            <a:ext cx="35909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-10632" y="-104027"/>
            <a:ext cx="12192000" cy="80932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Slika 5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-25224" y="622937"/>
            <a:ext cx="12206592" cy="616006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503541"/>
            <a:ext cx="12192000" cy="384431"/>
          </a:xfrm>
          <a:prstGeom prst="rect">
            <a:avLst/>
          </a:prstGeom>
        </p:spPr>
      </p:pic>
      <p:pic>
        <p:nvPicPr>
          <p:cNvPr id="9" name="Picture 2" descr="https://tse1.mm.bing.net/th?&amp;id=OIP.Mc18fe5f9824ab0af358c1a6f9b0c3eefo0&amp;w=264&amp;h=176&amp;c=0&amp;pid=1.9&amp;rs=0&amp;p=0&amp;r=0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18933" y="2886138"/>
            <a:ext cx="1666875" cy="1111250"/>
          </a:xfrm>
          <a:prstGeom prst="rect">
            <a:avLst/>
          </a:prstGeom>
          <a:noFill/>
        </p:spPr>
      </p:pic>
      <p:sp>
        <p:nvSpPr>
          <p:cNvPr id="11" name="Naslov 1"/>
          <p:cNvSpPr txBox="1">
            <a:spLocks/>
          </p:cNvSpPr>
          <p:nvPr/>
        </p:nvSpPr>
        <p:spPr>
          <a:xfrm>
            <a:off x="1894245" y="1138618"/>
            <a:ext cx="5175250" cy="4116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en-US" sz="2000">
                <a:solidFill>
                  <a:srgbClr val="529DBA"/>
                </a:solidFill>
                <a:ea typeface="+mn-ea"/>
              </a:rPr>
            </a:br>
            <a:br>
              <a:rPr lang="en-US" sz="2800">
                <a:solidFill>
                  <a:srgbClr val="529DBA"/>
                </a:solidFill>
              </a:rPr>
            </a:br>
            <a:endParaRPr lang="en-US" sz="2800" dirty="0">
              <a:solidFill>
                <a:srgbClr val="529DBA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437865320"/>
              </p:ext>
            </p:extLst>
          </p:nvPr>
        </p:nvGraphicFramePr>
        <p:xfrm>
          <a:off x="2661007" y="933386"/>
          <a:ext cx="6096000" cy="5211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Slika 12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781" y="5083746"/>
            <a:ext cx="1666875" cy="762000"/>
          </a:xfrm>
          <a:prstGeom prst="rect">
            <a:avLst/>
          </a:prstGeom>
        </p:spPr>
      </p:pic>
      <p:sp>
        <p:nvSpPr>
          <p:cNvPr id="14" name="Pravokotnik 13"/>
          <p:cNvSpPr/>
          <p:nvPr/>
        </p:nvSpPr>
        <p:spPr>
          <a:xfrm>
            <a:off x="8918933" y="5083746"/>
            <a:ext cx="1663195" cy="762000"/>
          </a:xfrm>
          <a:prstGeom prst="rect">
            <a:avLst/>
          </a:prstGeom>
          <a:solidFill>
            <a:srgbClr val="CDD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3076" y="5160413"/>
            <a:ext cx="2694189" cy="514540"/>
          </a:xfrm>
          <a:prstGeom prst="rect">
            <a:avLst/>
          </a:prstGeom>
        </p:spPr>
      </p:pic>
      <p:sp>
        <p:nvSpPr>
          <p:cNvPr id="16" name="Pravokotnik 15"/>
          <p:cNvSpPr/>
          <p:nvPr/>
        </p:nvSpPr>
        <p:spPr>
          <a:xfrm>
            <a:off x="1680332" y="17775"/>
            <a:ext cx="8901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</a:rPr>
              <a:t>It</a:t>
            </a:r>
            <a:r>
              <a:rPr lang="sl-SI" sz="3200" b="1" dirty="0">
                <a:solidFill>
                  <a:schemeClr val="bg1"/>
                </a:solidFill>
              </a:rPr>
              <a:t>‘</a:t>
            </a:r>
            <a:r>
              <a:rPr lang="en-US" sz="3200" b="1" dirty="0">
                <a:solidFill>
                  <a:schemeClr val="bg1"/>
                </a:solidFill>
              </a:rPr>
              <a:t>s time for the digital transformation of Slovenia</a:t>
            </a:r>
            <a:r>
              <a:rPr lang="sl-SI" sz="3200" b="1" dirty="0">
                <a:solidFill>
                  <a:schemeClr val="bg1"/>
                </a:solidFill>
              </a:rPr>
              <a:t>!</a:t>
            </a:r>
            <a:endParaRPr lang="en-US" sz="2400" b="1" dirty="0">
              <a:solidFill>
                <a:schemeClr val="bg1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8533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-10632" y="-104027"/>
            <a:ext cx="12192000" cy="80932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990" y="-31111"/>
            <a:ext cx="1092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</a:rPr>
              <a:t>Slovenian Digital Coalition</a:t>
            </a:r>
            <a:endParaRPr kumimoji="0" lang="en-US" sz="44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53" name="Slika 5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-25224" y="622937"/>
            <a:ext cx="12206592" cy="616006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27141"/>
            <a:ext cx="12192000" cy="560832"/>
          </a:xfrm>
          <a:prstGeom prst="rect">
            <a:avLst/>
          </a:prstGeom>
        </p:spPr>
      </p:pic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9E3E6AC4-F70E-4AE3-988C-9778CEDE5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64395" y="548562"/>
            <a:ext cx="8912646" cy="625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1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lika 5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-25224" y="622937"/>
            <a:ext cx="12206592" cy="6235063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-10632" y="-104026"/>
            <a:ext cx="12192000" cy="72696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989" y="-31111"/>
            <a:ext cx="11866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sl-SI" sz="3600" b="1" dirty="0" err="1">
                <a:solidFill>
                  <a:prstClr val="white"/>
                </a:solidFill>
              </a:rPr>
              <a:t>Strategic</a:t>
            </a:r>
            <a:r>
              <a:rPr lang="sl-SI" sz="3600" b="1" dirty="0">
                <a:solidFill>
                  <a:prstClr val="white"/>
                </a:solidFill>
              </a:rPr>
              <a:t> </a:t>
            </a:r>
            <a:r>
              <a:rPr lang="sl-SI" sz="3600" b="1" dirty="0" err="1">
                <a:solidFill>
                  <a:prstClr val="white"/>
                </a:solidFill>
              </a:rPr>
              <a:t>background</a:t>
            </a:r>
            <a:endParaRPr lang="en-GB" sz="3600" b="1" dirty="0">
              <a:solidFill>
                <a:prstClr val="white"/>
              </a:solidFill>
            </a:endParaRPr>
          </a:p>
        </p:txBody>
      </p:sp>
      <p:sp>
        <p:nvSpPr>
          <p:cNvPr id="7" name="Zaobljeni pravokotnik 6"/>
          <p:cNvSpPr/>
          <p:nvPr/>
        </p:nvSpPr>
        <p:spPr>
          <a:xfrm>
            <a:off x="1363197" y="723900"/>
            <a:ext cx="9429750" cy="116205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</a:rPr>
              <a:t>Commission Communication "</a:t>
            </a:r>
            <a:r>
              <a:rPr lang="en-GB" sz="2800" i="1" dirty="0">
                <a:solidFill>
                  <a:schemeClr val="tx1"/>
                </a:solidFill>
              </a:rPr>
              <a:t>Connectivity for a Competitive Digital Single Market: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i="1" dirty="0">
                <a:solidFill>
                  <a:schemeClr val="tx1"/>
                </a:solidFill>
              </a:rPr>
              <a:t>Towards a European Gigabit Society</a:t>
            </a:r>
            <a:r>
              <a:rPr lang="en-GB" sz="2800" dirty="0">
                <a:solidFill>
                  <a:schemeClr val="tx1"/>
                </a:solidFill>
              </a:rPr>
              <a:t>"</a:t>
            </a:r>
          </a:p>
        </p:txBody>
      </p:sp>
      <p:sp>
        <p:nvSpPr>
          <p:cNvPr id="11" name="Zaobljeni pravokotnik 10"/>
          <p:cNvSpPr/>
          <p:nvPr/>
        </p:nvSpPr>
        <p:spPr>
          <a:xfrm>
            <a:off x="3065516" y="2411666"/>
            <a:ext cx="6025109" cy="6800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800" dirty="0">
                <a:solidFill>
                  <a:schemeClr val="tx1"/>
                </a:solidFill>
              </a:rPr>
              <a:t>To </a:t>
            </a:r>
            <a:r>
              <a:rPr lang="sl-SI" sz="2800" dirty="0" err="1">
                <a:solidFill>
                  <a:schemeClr val="tx1"/>
                </a:solidFill>
              </a:rPr>
              <a:t>update</a:t>
            </a:r>
            <a:r>
              <a:rPr lang="sl-SI" sz="2800" dirty="0">
                <a:solidFill>
                  <a:schemeClr val="tx1"/>
                </a:solidFill>
              </a:rPr>
              <a:t> </a:t>
            </a:r>
            <a:r>
              <a:rPr lang="sl-SI" sz="2800" dirty="0" err="1">
                <a:solidFill>
                  <a:schemeClr val="tx1"/>
                </a:solidFill>
              </a:rPr>
              <a:t>National</a:t>
            </a:r>
            <a:r>
              <a:rPr lang="sl-SI" sz="2800" dirty="0">
                <a:solidFill>
                  <a:schemeClr val="tx1"/>
                </a:solidFill>
              </a:rPr>
              <a:t> </a:t>
            </a:r>
            <a:r>
              <a:rPr lang="sl-SI" sz="2800" dirty="0" err="1">
                <a:solidFill>
                  <a:schemeClr val="tx1"/>
                </a:solidFill>
              </a:rPr>
              <a:t>Broadband</a:t>
            </a:r>
            <a:r>
              <a:rPr lang="sl-SI" sz="2800" dirty="0">
                <a:solidFill>
                  <a:schemeClr val="tx1"/>
                </a:solidFill>
              </a:rPr>
              <a:t> </a:t>
            </a:r>
            <a:r>
              <a:rPr lang="sl-SI" sz="2800" dirty="0" err="1">
                <a:solidFill>
                  <a:schemeClr val="tx1"/>
                </a:solidFill>
              </a:rPr>
              <a:t>Plans</a:t>
            </a:r>
            <a:r>
              <a:rPr lang="sl-SI" sz="2800" dirty="0">
                <a:solidFill>
                  <a:schemeClr val="tx1"/>
                </a:solidFill>
              </a:rPr>
              <a:t>: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10" name="Zaobljeni pravokotnik 9"/>
          <p:cNvSpPr/>
          <p:nvPr/>
        </p:nvSpPr>
        <p:spPr>
          <a:xfrm>
            <a:off x="1363197" y="1793085"/>
            <a:ext cx="9429750" cy="680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</a:rPr>
              <a:t>Commission Communication „</a:t>
            </a:r>
            <a:r>
              <a:rPr lang="sl-SI" sz="2800" b="1" i="1" dirty="0">
                <a:solidFill>
                  <a:schemeClr val="tx1"/>
                </a:solidFill>
              </a:rPr>
              <a:t>5G </a:t>
            </a:r>
            <a:r>
              <a:rPr lang="sl-SI" sz="2800" b="1" i="1" dirty="0" err="1">
                <a:solidFill>
                  <a:schemeClr val="tx1"/>
                </a:solidFill>
              </a:rPr>
              <a:t>fo</a:t>
            </a:r>
            <a:r>
              <a:rPr lang="sl-SI" sz="2800" b="1" i="1" dirty="0">
                <a:solidFill>
                  <a:schemeClr val="tx1"/>
                </a:solidFill>
              </a:rPr>
              <a:t> </a:t>
            </a:r>
            <a:r>
              <a:rPr lang="sl-SI" sz="2800" b="1" i="1" dirty="0" err="1">
                <a:solidFill>
                  <a:schemeClr val="tx1"/>
                </a:solidFill>
              </a:rPr>
              <a:t>Europe</a:t>
            </a:r>
            <a:r>
              <a:rPr lang="sl-SI" sz="2800" b="1" i="1" dirty="0">
                <a:solidFill>
                  <a:schemeClr val="tx1"/>
                </a:solidFill>
              </a:rPr>
              <a:t>: An </a:t>
            </a:r>
            <a:r>
              <a:rPr lang="sl-SI" sz="2800" b="1" i="1" dirty="0" err="1">
                <a:solidFill>
                  <a:schemeClr val="tx1"/>
                </a:solidFill>
              </a:rPr>
              <a:t>Action</a:t>
            </a:r>
            <a:r>
              <a:rPr lang="sl-SI" sz="2800" b="1" i="1" dirty="0">
                <a:solidFill>
                  <a:schemeClr val="tx1"/>
                </a:solidFill>
              </a:rPr>
              <a:t> Plan</a:t>
            </a:r>
            <a:r>
              <a:rPr lang="en-GB" sz="2800" dirty="0">
                <a:solidFill>
                  <a:schemeClr val="tx1"/>
                </a:solidFill>
              </a:rPr>
              <a:t>"</a:t>
            </a:r>
          </a:p>
        </p:txBody>
      </p:sp>
      <p:sp>
        <p:nvSpPr>
          <p:cNvPr id="12" name="Zaobljeni pravokotnik 11"/>
          <p:cNvSpPr/>
          <p:nvPr/>
        </p:nvSpPr>
        <p:spPr>
          <a:xfrm>
            <a:off x="2617501" y="4087124"/>
            <a:ext cx="6935734" cy="9472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800" dirty="0">
                <a:solidFill>
                  <a:schemeClr val="tx1"/>
                </a:solidFill>
              </a:rPr>
              <a:t>2025: Gigabit </a:t>
            </a:r>
            <a:r>
              <a:rPr lang="sl-SI" sz="2800" dirty="0" err="1">
                <a:solidFill>
                  <a:schemeClr val="tx1"/>
                </a:solidFill>
              </a:rPr>
              <a:t>connectivity</a:t>
            </a:r>
            <a:r>
              <a:rPr lang="sl-SI" sz="2800" dirty="0">
                <a:solidFill>
                  <a:schemeClr val="tx1"/>
                </a:solidFill>
              </a:rPr>
              <a:t> </a:t>
            </a:r>
            <a:r>
              <a:rPr lang="sl-SI" sz="2800" dirty="0" err="1">
                <a:solidFill>
                  <a:schemeClr val="tx1"/>
                </a:solidFill>
              </a:rPr>
              <a:t>for</a:t>
            </a:r>
            <a:r>
              <a:rPr lang="sl-SI" sz="2800" dirty="0">
                <a:solidFill>
                  <a:schemeClr val="tx1"/>
                </a:solidFill>
              </a:rPr>
              <a:t> </a:t>
            </a:r>
            <a:r>
              <a:rPr lang="en-GB" sz="2800" dirty="0">
                <a:solidFill>
                  <a:schemeClr val="tx1"/>
                </a:solidFill>
              </a:rPr>
              <a:t>socio-economic drivers</a:t>
            </a:r>
            <a:r>
              <a:rPr lang="sl-SI" sz="2800" dirty="0">
                <a:solidFill>
                  <a:schemeClr val="tx1"/>
                </a:solidFill>
              </a:rPr>
              <a:t>; </a:t>
            </a:r>
            <a:r>
              <a:rPr lang="sl-SI" sz="2800" dirty="0" err="1">
                <a:solidFill>
                  <a:schemeClr val="tx1"/>
                </a:solidFill>
              </a:rPr>
              <a:t>schools</a:t>
            </a:r>
            <a:r>
              <a:rPr lang="sl-SI" sz="2800" dirty="0">
                <a:solidFill>
                  <a:schemeClr val="tx1"/>
                </a:solidFill>
              </a:rPr>
              <a:t>, transport </a:t>
            </a:r>
            <a:r>
              <a:rPr lang="sl-SI" sz="2800" dirty="0" err="1">
                <a:solidFill>
                  <a:schemeClr val="tx1"/>
                </a:solidFill>
              </a:rPr>
              <a:t>hubs</a:t>
            </a:r>
            <a:r>
              <a:rPr lang="sl-SI" sz="2800" dirty="0">
                <a:solidFill>
                  <a:schemeClr val="tx1"/>
                </a:solidFill>
              </a:rPr>
              <a:t>, </a:t>
            </a:r>
            <a:r>
              <a:rPr lang="sl-SI" sz="2800" dirty="0" err="1">
                <a:solidFill>
                  <a:schemeClr val="tx1"/>
                </a:solidFill>
              </a:rPr>
              <a:t>public</a:t>
            </a:r>
            <a:r>
              <a:rPr lang="sl-SI" sz="2800" dirty="0">
                <a:solidFill>
                  <a:schemeClr val="tx1"/>
                </a:solidFill>
              </a:rPr>
              <a:t> </a:t>
            </a:r>
            <a:r>
              <a:rPr lang="sl-SI" sz="2800" dirty="0" err="1">
                <a:solidFill>
                  <a:schemeClr val="tx1"/>
                </a:solidFill>
              </a:rPr>
              <a:t>body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13" name="Zaobljeni pravokotnik 12"/>
          <p:cNvSpPr/>
          <p:nvPr/>
        </p:nvSpPr>
        <p:spPr>
          <a:xfrm>
            <a:off x="3065516" y="3249395"/>
            <a:ext cx="6025109" cy="6800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800" dirty="0">
                <a:solidFill>
                  <a:schemeClr val="tx1"/>
                </a:solidFill>
              </a:rPr>
              <a:t>2020: </a:t>
            </a:r>
            <a:r>
              <a:rPr lang="sl-SI" sz="2800" b="1" dirty="0">
                <a:solidFill>
                  <a:schemeClr val="tx1"/>
                </a:solidFill>
              </a:rPr>
              <a:t>5G</a:t>
            </a:r>
            <a:r>
              <a:rPr lang="sl-SI" sz="2800" dirty="0">
                <a:solidFill>
                  <a:schemeClr val="tx1"/>
                </a:solidFill>
              </a:rPr>
              <a:t> in at </a:t>
            </a:r>
            <a:r>
              <a:rPr lang="sl-SI" sz="2800" dirty="0" err="1">
                <a:solidFill>
                  <a:schemeClr val="tx1"/>
                </a:solidFill>
              </a:rPr>
              <a:t>least</a:t>
            </a:r>
            <a:r>
              <a:rPr lang="sl-SI" sz="2800" dirty="0">
                <a:solidFill>
                  <a:schemeClr val="tx1"/>
                </a:solidFill>
              </a:rPr>
              <a:t> one major </a:t>
            </a:r>
            <a:r>
              <a:rPr lang="sl-SI" sz="2800" dirty="0" err="1">
                <a:solidFill>
                  <a:schemeClr val="tx1"/>
                </a:solidFill>
              </a:rPr>
              <a:t>city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14" name="Zaobljeni pravokotnik 13"/>
          <p:cNvSpPr/>
          <p:nvPr/>
        </p:nvSpPr>
        <p:spPr>
          <a:xfrm>
            <a:off x="2610203" y="5192041"/>
            <a:ext cx="6935734" cy="6800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800" dirty="0">
                <a:solidFill>
                  <a:schemeClr val="tx1"/>
                </a:solidFill>
              </a:rPr>
              <a:t>2025: </a:t>
            </a:r>
            <a:r>
              <a:rPr lang="sl-SI" sz="2800" b="1" dirty="0">
                <a:solidFill>
                  <a:schemeClr val="tx1"/>
                </a:solidFill>
              </a:rPr>
              <a:t>5G</a:t>
            </a:r>
            <a:r>
              <a:rPr lang="sl-SI" sz="2800" dirty="0">
                <a:solidFill>
                  <a:schemeClr val="tx1"/>
                </a:solidFill>
              </a:rPr>
              <a:t> </a:t>
            </a:r>
            <a:r>
              <a:rPr lang="sl-SI" sz="2800" dirty="0" err="1">
                <a:solidFill>
                  <a:schemeClr val="tx1"/>
                </a:solidFill>
              </a:rPr>
              <a:t>for</a:t>
            </a:r>
            <a:r>
              <a:rPr lang="sl-SI" sz="2800" dirty="0">
                <a:solidFill>
                  <a:schemeClr val="tx1"/>
                </a:solidFill>
              </a:rPr>
              <a:t> urban </a:t>
            </a:r>
            <a:r>
              <a:rPr lang="sl-SI" sz="2800" dirty="0" err="1">
                <a:solidFill>
                  <a:schemeClr val="tx1"/>
                </a:solidFill>
              </a:rPr>
              <a:t>areas</a:t>
            </a:r>
            <a:r>
              <a:rPr lang="sl-SI" sz="2800" dirty="0">
                <a:solidFill>
                  <a:schemeClr val="tx1"/>
                </a:solidFill>
              </a:rPr>
              <a:t> </a:t>
            </a:r>
            <a:r>
              <a:rPr lang="sl-SI" sz="2800" dirty="0" err="1">
                <a:solidFill>
                  <a:schemeClr val="tx1"/>
                </a:solidFill>
              </a:rPr>
              <a:t>and</a:t>
            </a:r>
            <a:r>
              <a:rPr lang="sl-SI" sz="2800" dirty="0">
                <a:solidFill>
                  <a:schemeClr val="tx1"/>
                </a:solidFill>
              </a:rPr>
              <a:t> transport </a:t>
            </a:r>
            <a:r>
              <a:rPr lang="sl-SI" sz="2800" dirty="0" err="1">
                <a:solidFill>
                  <a:schemeClr val="tx1"/>
                </a:solidFill>
              </a:rPr>
              <a:t>paths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15" name="Zaobljeni pravokotnik 14"/>
          <p:cNvSpPr/>
          <p:nvPr/>
        </p:nvSpPr>
        <p:spPr>
          <a:xfrm>
            <a:off x="2610203" y="6025020"/>
            <a:ext cx="6935734" cy="6800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800" dirty="0">
                <a:solidFill>
                  <a:schemeClr val="tx1"/>
                </a:solidFill>
              </a:rPr>
              <a:t>2025: 100 Mb/s </a:t>
            </a:r>
            <a:r>
              <a:rPr lang="sl-SI" sz="2800" dirty="0" err="1">
                <a:solidFill>
                  <a:schemeClr val="tx1"/>
                </a:solidFill>
              </a:rPr>
              <a:t>for</a:t>
            </a:r>
            <a:r>
              <a:rPr lang="sl-SI" sz="2800" dirty="0">
                <a:solidFill>
                  <a:schemeClr val="tx1"/>
                </a:solidFill>
              </a:rPr>
              <a:t> </a:t>
            </a:r>
            <a:r>
              <a:rPr lang="sl-SI" sz="2800" dirty="0" err="1">
                <a:solidFill>
                  <a:schemeClr val="tx1"/>
                </a:solidFill>
              </a:rPr>
              <a:t>all</a:t>
            </a:r>
            <a:r>
              <a:rPr lang="sl-SI" sz="2800" dirty="0">
                <a:solidFill>
                  <a:schemeClr val="tx1"/>
                </a:solidFill>
              </a:rPr>
              <a:t>   </a:t>
            </a:r>
            <a:r>
              <a:rPr lang="sl-SI" sz="28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sl-SI" sz="2800" dirty="0">
                <a:solidFill>
                  <a:schemeClr val="tx1"/>
                </a:solidFill>
              </a:rPr>
              <a:t>   1 </a:t>
            </a:r>
            <a:r>
              <a:rPr lang="sl-SI" sz="2800" dirty="0" err="1">
                <a:solidFill>
                  <a:schemeClr val="tx1"/>
                </a:solidFill>
              </a:rPr>
              <a:t>Gb</a:t>
            </a:r>
            <a:r>
              <a:rPr lang="sl-SI" sz="2800" dirty="0">
                <a:solidFill>
                  <a:schemeClr val="tx1"/>
                </a:solidFill>
              </a:rPr>
              <a:t>/s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5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-10632" y="-104027"/>
            <a:ext cx="12192000" cy="80830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-11777" y="622938"/>
            <a:ext cx="12206592" cy="6227254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4" y="775213"/>
            <a:ext cx="8909801" cy="582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9236000" y="1065248"/>
            <a:ext cx="2956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he white areas data base is made public and is an indispensable and necessary tool for all that plan the application to a public tender.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208990" y="-31111"/>
            <a:ext cx="11972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2868613" algn="l"/>
              </a:tabLst>
              <a:defRPr/>
            </a:pPr>
            <a:r>
              <a:rPr lang="sl-SI" sz="3600" b="1" dirty="0">
                <a:solidFill>
                  <a:prstClr val="white"/>
                </a:solidFill>
              </a:rPr>
              <a:t>WHITE SPOTS</a:t>
            </a:r>
            <a:endParaRPr kumimoji="0" lang="en-GB" sz="44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53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-10632" y="-104027"/>
            <a:ext cx="12192000" cy="80830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08990" y="-31111"/>
            <a:ext cx="11972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2868613" algn="l"/>
              </a:tabLst>
              <a:defRPr/>
            </a:pPr>
            <a:r>
              <a:rPr lang="sl-SI" sz="3600" b="1" dirty="0">
                <a:solidFill>
                  <a:prstClr val="white"/>
                </a:solidFill>
              </a:rPr>
              <a:t>NEW 5G MOBILE ARCHITECTURE – MORE FIBER OPTICS</a:t>
            </a:r>
            <a:endParaRPr kumimoji="0" lang="en-GB" sz="44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-11777" y="622938"/>
            <a:ext cx="12206592" cy="6227254"/>
          </a:xfrm>
          <a:prstGeom prst="rect">
            <a:avLst/>
          </a:prstGeom>
        </p:spPr>
      </p:pic>
      <p:pic>
        <p:nvPicPr>
          <p:cNvPr id="4098" name="Picture 2" descr="Resultado de imaxes para cipri inter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93" y="664840"/>
            <a:ext cx="10602172" cy="61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40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9" y="88390"/>
            <a:ext cx="9034352" cy="676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9196263" y="634845"/>
            <a:ext cx="2982611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GB" sz="2400" dirty="0"/>
              <a:t>Consolidated Cadastre</a:t>
            </a:r>
            <a:endParaRPr lang="sl-SI" sz="2400" dirty="0"/>
          </a:p>
          <a:p>
            <a:r>
              <a:rPr lang="en-GB" sz="2400" dirty="0"/>
              <a:t>of Public </a:t>
            </a:r>
            <a:r>
              <a:rPr lang="sl-SI" sz="2400" dirty="0" err="1"/>
              <a:t>Economic</a:t>
            </a:r>
            <a:endParaRPr lang="sl-SI" sz="2400" dirty="0"/>
          </a:p>
          <a:p>
            <a:r>
              <a:rPr lang="en-GB" sz="2400" dirty="0"/>
              <a:t>Infrastructure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81" y="3580735"/>
            <a:ext cx="4513119" cy="327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864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lika 5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-25224" y="622937"/>
            <a:ext cx="12206592" cy="6235063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-10632" y="-104026"/>
            <a:ext cx="12192000" cy="72696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989" y="-31111"/>
            <a:ext cx="11866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sl-SI" sz="3600" b="1" dirty="0">
                <a:solidFill>
                  <a:prstClr val="white"/>
                </a:solidFill>
              </a:rPr>
              <a:t>5G	</a:t>
            </a:r>
            <a:r>
              <a:rPr lang="sl-SI" sz="3600" b="1" dirty="0" err="1">
                <a:solidFill>
                  <a:prstClr val="white"/>
                </a:solidFill>
              </a:rPr>
              <a:t>Vertical</a:t>
            </a:r>
            <a:r>
              <a:rPr lang="sl-SI" sz="3600" b="1" dirty="0">
                <a:solidFill>
                  <a:prstClr val="white"/>
                </a:solidFill>
              </a:rPr>
              <a:t> </a:t>
            </a:r>
            <a:r>
              <a:rPr lang="sl-SI" sz="3600" b="1" dirty="0" err="1">
                <a:solidFill>
                  <a:prstClr val="white"/>
                </a:solidFill>
              </a:rPr>
              <a:t>Challenges</a:t>
            </a:r>
            <a:endParaRPr lang="en-GB" sz="3600" b="1" dirty="0">
              <a:solidFill>
                <a:prstClr val="white"/>
              </a:solidFill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EFA35C1-47A8-4487-8F22-AB4E6BBFE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357"/>
          <a:stretch/>
        </p:blipFill>
        <p:spPr>
          <a:xfrm>
            <a:off x="51984" y="822034"/>
            <a:ext cx="4208922" cy="219919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327EB032-4C6C-4FCD-869E-D225A0FA5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622" y="3606711"/>
            <a:ext cx="3684118" cy="245353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234C69DE-42B1-463E-AA59-ACC79D2EA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4" y="3391794"/>
            <a:ext cx="4030225" cy="2668450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-1445" y="6228289"/>
            <a:ext cx="12159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err="1"/>
              <a:t>Digital</a:t>
            </a:r>
            <a:r>
              <a:rPr lang="sl-SI" sz="2400" dirty="0"/>
              <a:t> </a:t>
            </a:r>
            <a:r>
              <a:rPr lang="sl-SI" sz="2400" dirty="0" err="1"/>
              <a:t>transformation</a:t>
            </a:r>
            <a:r>
              <a:rPr lang="sl-SI" sz="2400" dirty="0"/>
              <a:t> </a:t>
            </a:r>
            <a:r>
              <a:rPr lang="sl-SI" sz="2400" dirty="0" err="1"/>
              <a:t>of</a:t>
            </a:r>
            <a:r>
              <a:rPr lang="sl-SI" sz="2400" dirty="0"/>
              <a:t> global </a:t>
            </a:r>
            <a:r>
              <a:rPr lang="sl-SI" sz="2400" dirty="0" err="1"/>
              <a:t>society</a:t>
            </a:r>
            <a:r>
              <a:rPr lang="sl-SI" sz="2400" dirty="0"/>
              <a:t>, smart </a:t>
            </a:r>
            <a:r>
              <a:rPr lang="sl-SI" sz="2400" dirty="0" err="1"/>
              <a:t>cities</a:t>
            </a:r>
            <a:r>
              <a:rPr lang="sl-SI" sz="2400" dirty="0"/>
              <a:t>, </a:t>
            </a:r>
            <a:r>
              <a:rPr lang="en-GB" sz="2400" dirty="0"/>
              <a:t>global warming</a:t>
            </a:r>
            <a:r>
              <a:rPr lang="sl-SI" sz="2400" dirty="0"/>
              <a:t>, </a:t>
            </a:r>
            <a:r>
              <a:rPr lang="en-GB" sz="2400" dirty="0"/>
              <a:t>natural disasters</a:t>
            </a:r>
            <a:r>
              <a:rPr lang="sl-SI" sz="2400" dirty="0"/>
              <a:t>, </a:t>
            </a:r>
            <a:r>
              <a:rPr lang="en-GB" sz="2400" dirty="0"/>
              <a:t>terrorism</a:t>
            </a:r>
            <a:endParaRPr lang="sl-SI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55" y="790982"/>
            <a:ext cx="3368856" cy="268894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343" y="3646111"/>
            <a:ext cx="4589851" cy="2414131"/>
          </a:xfrm>
          <a:prstGeom prst="rect">
            <a:avLst/>
          </a:prstGeom>
        </p:spPr>
      </p:pic>
      <p:sp>
        <p:nvSpPr>
          <p:cNvPr id="16" name="Zaobljeni pravokotnik 15"/>
          <p:cNvSpPr/>
          <p:nvPr/>
        </p:nvSpPr>
        <p:spPr>
          <a:xfrm>
            <a:off x="8618415" y="3200138"/>
            <a:ext cx="2362200" cy="7239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>
                <a:ln>
                  <a:solidFill>
                    <a:sysClr val="windowText" lastClr="000000"/>
                  </a:solidFill>
                </a:ln>
              </a:rPr>
              <a:t>CAD</a:t>
            </a:r>
            <a:endParaRPr lang="en-GB" sz="2800" dirty="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7" name="Slika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21" y="770929"/>
            <a:ext cx="4039119" cy="2687791"/>
          </a:xfrm>
          <a:prstGeom prst="rect">
            <a:avLst/>
          </a:prstGeom>
        </p:spPr>
      </p:pic>
      <p:sp>
        <p:nvSpPr>
          <p:cNvPr id="2" name="Zaobljeni pravokotnik 1"/>
          <p:cNvSpPr/>
          <p:nvPr/>
        </p:nvSpPr>
        <p:spPr>
          <a:xfrm>
            <a:off x="2291634" y="634643"/>
            <a:ext cx="2576624" cy="7239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>
                <a:ln>
                  <a:solidFill>
                    <a:sysClr val="windowText" lastClr="000000"/>
                  </a:solidFill>
                </a:ln>
              </a:rPr>
              <a:t>Smart </a:t>
            </a:r>
            <a:r>
              <a:rPr lang="sl-SI" sz="2800" dirty="0" err="1">
                <a:ln>
                  <a:solidFill>
                    <a:sysClr val="windowText" lastClr="000000"/>
                  </a:solidFill>
                </a:ln>
              </a:rPr>
              <a:t>cities</a:t>
            </a:r>
            <a:r>
              <a:rPr lang="sl-SI" sz="2800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sl-SI" sz="2800" dirty="0" err="1">
                <a:ln>
                  <a:solidFill>
                    <a:sysClr val="windowText" lastClr="000000"/>
                  </a:solidFill>
                </a:ln>
              </a:rPr>
              <a:t>IoT</a:t>
            </a:r>
            <a:endParaRPr lang="en-GB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Zaobljeni pravokotnik 14"/>
          <p:cNvSpPr/>
          <p:nvPr/>
        </p:nvSpPr>
        <p:spPr>
          <a:xfrm>
            <a:off x="2807012" y="3983663"/>
            <a:ext cx="2362200" cy="7239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>
                <a:ln>
                  <a:solidFill>
                    <a:sysClr val="windowText" lastClr="000000"/>
                  </a:solidFill>
                </a:ln>
              </a:rPr>
              <a:t>PPDR</a:t>
            </a:r>
            <a:endParaRPr lang="en-GB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9" name="Zaobljeni pravokotnik 18"/>
          <p:cNvSpPr/>
          <p:nvPr/>
        </p:nvSpPr>
        <p:spPr>
          <a:xfrm>
            <a:off x="3880900" y="2933916"/>
            <a:ext cx="2576624" cy="7239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>
                <a:ln>
                  <a:solidFill>
                    <a:sysClr val="windowText" lastClr="000000"/>
                  </a:solidFill>
                </a:ln>
              </a:rPr>
              <a:t>e-</a:t>
            </a:r>
            <a:r>
              <a:rPr lang="sl-SI" sz="2800" dirty="0" err="1">
                <a:ln>
                  <a:solidFill>
                    <a:sysClr val="windowText" lastClr="000000"/>
                  </a:solidFill>
                </a:ln>
              </a:rPr>
              <a:t>health</a:t>
            </a:r>
            <a:endParaRPr lang="en-GB" sz="2800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53692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9493</TotalTime>
  <Words>410</Words>
  <Application>Microsoft Office PowerPoint</Application>
  <PresentationFormat>Širokozaslonsko</PresentationFormat>
  <Paragraphs>95</Paragraphs>
  <Slides>13</Slides>
  <Notes>13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21" baseType="lpstr">
      <vt:lpstr>MS PGothic</vt:lpstr>
      <vt:lpstr>Arial</vt:lpstr>
      <vt:lpstr>Calibri</vt:lpstr>
      <vt:lpstr>Calibri Light</vt:lpstr>
      <vt:lpstr>Republika</vt:lpstr>
      <vt:lpstr>Times New Roman</vt:lpstr>
      <vt:lpstr>Wingdings</vt:lpstr>
      <vt:lpstr>Office Theme</vt:lpstr>
      <vt:lpstr>PowerPointova predstavitev</vt:lpstr>
      <vt:lpstr>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TEMAOS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Security Act, May 2018</dc:title>
  <dc:creator>marjan.turk@gov.si</dc:creator>
  <cp:lastModifiedBy>Marjan Turk</cp:lastModifiedBy>
  <cp:revision>768</cp:revision>
  <cp:lastPrinted>2018-05-17T14:26:42Z</cp:lastPrinted>
  <dcterms:created xsi:type="dcterms:W3CDTF">2016-05-10T19:07:42Z</dcterms:created>
  <dcterms:modified xsi:type="dcterms:W3CDTF">2019-09-15T16:46:39Z</dcterms:modified>
</cp:coreProperties>
</file>